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1136" r:id="rId2"/>
    <p:sldId id="1110" r:id="rId3"/>
    <p:sldId id="1135" r:id="rId4"/>
    <p:sldId id="1129" r:id="rId5"/>
    <p:sldId id="1131" r:id="rId6"/>
    <p:sldId id="1132" r:id="rId7"/>
    <p:sldId id="984" r:id="rId8"/>
    <p:sldId id="1124" r:id="rId9"/>
    <p:sldId id="1133" r:id="rId10"/>
    <p:sldId id="1137" r:id="rId11"/>
    <p:sldId id="1138" r:id="rId12"/>
    <p:sldId id="1139" r:id="rId13"/>
    <p:sldId id="1140" r:id="rId14"/>
    <p:sldId id="1141" r:id="rId15"/>
    <p:sldId id="113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E0D2F045-CC3F-47EF-AB29-CA9628B584F8}">
          <p14:sldIdLst>
            <p14:sldId id="1136"/>
          </p14:sldIdLst>
        </p14:section>
        <p14:section name="Topic -1 Internal to External Shift" id="{F0A6242A-2C12-494F-A845-04C9731034E7}">
          <p14:sldIdLst>
            <p14:sldId id="1110"/>
            <p14:sldId id="1135"/>
            <p14:sldId id="1129"/>
          </p14:sldIdLst>
        </p14:section>
        <p14:section name="Topic 2 - Content Strategy" id="{A342364A-1D30-4629-8752-422A3F3BA60A}">
          <p14:sldIdLst>
            <p14:sldId id="1131"/>
            <p14:sldId id="1132"/>
          </p14:sldIdLst>
        </p14:section>
        <p14:section name="Topic 3 - Service Projects" id="{0B119042-B7F2-4B99-86E8-CFFED79D99AE}">
          <p14:sldIdLst>
            <p14:sldId id="984"/>
            <p14:sldId id="1124"/>
            <p14:sldId id="1133"/>
          </p14:sldIdLst>
        </p14:section>
        <p14:section name="Topic 4 - MD19 Grow With Us Digital Assets" id="{241A521F-D9F6-4993-9458-B1039F420557}">
          <p14:sldIdLst>
            <p14:sldId id="1137"/>
            <p14:sldId id="1138"/>
            <p14:sldId id="1139"/>
            <p14:sldId id="1140"/>
            <p14:sldId id="1141"/>
          </p14:sldIdLst>
        </p14:section>
        <p14:section name="What's next" id="{7BCD808D-F99C-4D2A-942E-E050E6AFDA41}">
          <p14:sldIdLst>
            <p14:sldId id="1134"/>
          </p14:sldIdLst>
        </p14:section>
      </p14:sectionLst>
    </p:ex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7A2682"/>
    <a:srgbClr val="EBB700"/>
    <a:srgbClr val="55565A"/>
    <a:srgbClr val="FF5C35"/>
    <a:srgbClr val="407CCA"/>
    <a:srgbClr val="0D2240"/>
    <a:srgbClr val="F2F2F2"/>
    <a:srgbClr val="00AC69"/>
    <a:srgbClr val="B3B2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54191" autoAdjust="0"/>
  </p:normalViewPr>
  <p:slideViewPr>
    <p:cSldViewPr snapToGrid="0" snapToObjects="1">
      <p:cViewPr varScale="1">
        <p:scale>
          <a:sx n="58" d="100"/>
          <a:sy n="58" d="100"/>
        </p:scale>
        <p:origin x="2496" y="60"/>
      </p:cViewPr>
      <p:guideLst>
        <p:guide orient="horz" pos="2184"/>
        <p:guide pos="3840"/>
      </p:guideLst>
    </p:cSldViewPr>
  </p:slideViewPr>
  <p:notesTextViewPr>
    <p:cViewPr>
      <p:scale>
        <a:sx n="125" d="100"/>
        <a:sy n="125" d="100"/>
      </p:scale>
      <p:origin x="0" y="0"/>
    </p:cViewPr>
  </p:notesTextViewPr>
  <p:notesViewPr>
    <p:cSldViewPr snapToGrid="0" snapToObjects="1">
      <p:cViewPr varScale="1">
        <p:scale>
          <a:sx n="154" d="100"/>
          <a:sy n="154" d="100"/>
        </p:scale>
        <p:origin x="4976"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297E4B-AC15-4602-A585-DD136924016A}"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C88B8714-36F9-449E-8013-2BA3EFDF915A}">
      <dgm:prSet phldrT="[Text]" phldr="0"/>
      <dgm:spPr/>
      <dgm:t>
        <a:bodyPr/>
        <a:lstStyle/>
        <a:p>
          <a:r>
            <a:rPr lang="en-US" dirty="0"/>
            <a:t>Before</a:t>
          </a:r>
        </a:p>
      </dgm:t>
    </dgm:pt>
    <dgm:pt modelId="{D35E5543-965E-4AFD-A9D0-4AFB75E18EAE}" type="parTrans" cxnId="{0D659D07-66FE-498C-B350-222A7520E87F}">
      <dgm:prSet/>
      <dgm:spPr/>
      <dgm:t>
        <a:bodyPr/>
        <a:lstStyle/>
        <a:p>
          <a:endParaRPr lang="en-US"/>
        </a:p>
      </dgm:t>
    </dgm:pt>
    <dgm:pt modelId="{16276CFA-1BC2-45AF-8BED-C4019918B02E}" type="sibTrans" cxnId="{0D659D07-66FE-498C-B350-222A7520E87F}">
      <dgm:prSet/>
      <dgm:spPr/>
      <dgm:t>
        <a:bodyPr/>
        <a:lstStyle/>
        <a:p>
          <a:endParaRPr lang="en-US"/>
        </a:p>
      </dgm:t>
    </dgm:pt>
    <dgm:pt modelId="{CAE6D7DE-9463-4E83-994E-2FFA31D74296}">
      <dgm:prSet phldrT="[Text]" phldr="0"/>
      <dgm:spPr/>
      <dgm:t>
        <a:bodyPr/>
        <a:lstStyle/>
        <a:p>
          <a:r>
            <a:rPr lang="en-US" dirty="0"/>
            <a:t>Leading Up</a:t>
          </a:r>
        </a:p>
      </dgm:t>
    </dgm:pt>
    <dgm:pt modelId="{ED191F7E-25E1-401F-8E12-ECE2F46102C3}" type="parTrans" cxnId="{8EAA4BA6-5C85-4022-BF6C-30F49E2A3794}">
      <dgm:prSet/>
      <dgm:spPr/>
      <dgm:t>
        <a:bodyPr/>
        <a:lstStyle/>
        <a:p>
          <a:endParaRPr lang="en-US"/>
        </a:p>
      </dgm:t>
    </dgm:pt>
    <dgm:pt modelId="{5B526EA1-C4B4-4B9B-9C0D-0C7A3D580847}" type="sibTrans" cxnId="{8EAA4BA6-5C85-4022-BF6C-30F49E2A3794}">
      <dgm:prSet/>
      <dgm:spPr/>
      <dgm:t>
        <a:bodyPr/>
        <a:lstStyle/>
        <a:p>
          <a:endParaRPr lang="en-US"/>
        </a:p>
      </dgm:t>
    </dgm:pt>
    <dgm:pt modelId="{12DD1D3A-B713-420B-809C-AECA2AAC0CA9}">
      <dgm:prSet phldrT="[Text]" phldr="0"/>
      <dgm:spPr/>
      <dgm:t>
        <a:bodyPr/>
        <a:lstStyle/>
        <a:p>
          <a:r>
            <a:rPr lang="en-US" dirty="0"/>
            <a:t>After</a:t>
          </a:r>
        </a:p>
      </dgm:t>
    </dgm:pt>
    <dgm:pt modelId="{3F1E83FF-FEFC-4EF3-B25A-0F65BAB6326C}" type="parTrans" cxnId="{58E7C0CB-7622-495F-BD55-C55043E2A386}">
      <dgm:prSet/>
      <dgm:spPr/>
      <dgm:t>
        <a:bodyPr/>
        <a:lstStyle/>
        <a:p>
          <a:endParaRPr lang="en-US"/>
        </a:p>
      </dgm:t>
    </dgm:pt>
    <dgm:pt modelId="{0ADEC693-6FBE-4B5A-B5B1-28FCC97252CC}" type="sibTrans" cxnId="{58E7C0CB-7622-495F-BD55-C55043E2A386}">
      <dgm:prSet/>
      <dgm:spPr/>
      <dgm:t>
        <a:bodyPr/>
        <a:lstStyle/>
        <a:p>
          <a:endParaRPr lang="en-US"/>
        </a:p>
      </dgm:t>
    </dgm:pt>
    <dgm:pt modelId="{F703C3E8-A947-4779-8560-8D09BCC74B94}" type="pres">
      <dgm:prSet presAssocID="{10297E4B-AC15-4602-A585-DD136924016A}" presName="Name0" presStyleCnt="0">
        <dgm:presLayoutVars>
          <dgm:chMax val="11"/>
          <dgm:chPref val="11"/>
          <dgm:dir/>
          <dgm:resizeHandles/>
        </dgm:presLayoutVars>
      </dgm:prSet>
      <dgm:spPr/>
    </dgm:pt>
    <dgm:pt modelId="{D457DAAA-C03B-42B5-AEE6-5794A6C377ED}" type="pres">
      <dgm:prSet presAssocID="{12DD1D3A-B713-420B-809C-AECA2AAC0CA9}" presName="Accent3" presStyleCnt="0"/>
      <dgm:spPr/>
    </dgm:pt>
    <dgm:pt modelId="{7D159A10-AE6C-4065-9A82-FF19626F96AF}" type="pres">
      <dgm:prSet presAssocID="{12DD1D3A-B713-420B-809C-AECA2AAC0CA9}" presName="Accent" presStyleLbl="node1" presStyleIdx="0" presStyleCnt="3"/>
      <dgm:spPr/>
    </dgm:pt>
    <dgm:pt modelId="{70667C56-8041-45DB-8C37-8D25066B8812}" type="pres">
      <dgm:prSet presAssocID="{12DD1D3A-B713-420B-809C-AECA2AAC0CA9}" presName="ParentBackground3" presStyleCnt="0"/>
      <dgm:spPr/>
    </dgm:pt>
    <dgm:pt modelId="{1A2DFCD7-953B-4922-932E-0FE0C01564D1}" type="pres">
      <dgm:prSet presAssocID="{12DD1D3A-B713-420B-809C-AECA2AAC0CA9}" presName="ParentBackground" presStyleLbl="fgAcc1" presStyleIdx="0" presStyleCnt="3"/>
      <dgm:spPr/>
    </dgm:pt>
    <dgm:pt modelId="{30D9250A-FF24-4F46-9622-B45BD88FB5DE}" type="pres">
      <dgm:prSet presAssocID="{12DD1D3A-B713-420B-809C-AECA2AAC0CA9}" presName="Parent3" presStyleLbl="revTx" presStyleIdx="0" presStyleCnt="0">
        <dgm:presLayoutVars>
          <dgm:chMax val="1"/>
          <dgm:chPref val="1"/>
          <dgm:bulletEnabled val="1"/>
        </dgm:presLayoutVars>
      </dgm:prSet>
      <dgm:spPr/>
    </dgm:pt>
    <dgm:pt modelId="{E6D4AB75-CAA1-486C-9309-177412098E50}" type="pres">
      <dgm:prSet presAssocID="{CAE6D7DE-9463-4E83-994E-2FFA31D74296}" presName="Accent2" presStyleCnt="0"/>
      <dgm:spPr/>
    </dgm:pt>
    <dgm:pt modelId="{AF4C7C69-2359-4E6E-BD10-403B3D8CA1AB}" type="pres">
      <dgm:prSet presAssocID="{CAE6D7DE-9463-4E83-994E-2FFA31D74296}" presName="Accent" presStyleLbl="node1" presStyleIdx="1" presStyleCnt="3"/>
      <dgm:spPr/>
    </dgm:pt>
    <dgm:pt modelId="{A00BEB6A-4410-45BA-8733-EFC18D21213A}" type="pres">
      <dgm:prSet presAssocID="{CAE6D7DE-9463-4E83-994E-2FFA31D74296}" presName="ParentBackground2" presStyleCnt="0"/>
      <dgm:spPr/>
    </dgm:pt>
    <dgm:pt modelId="{26DA40B6-42E9-480F-888D-A3FD0C057C25}" type="pres">
      <dgm:prSet presAssocID="{CAE6D7DE-9463-4E83-994E-2FFA31D74296}" presName="ParentBackground" presStyleLbl="fgAcc1" presStyleIdx="1" presStyleCnt="3"/>
      <dgm:spPr/>
    </dgm:pt>
    <dgm:pt modelId="{619ED5ED-0668-4F51-B288-E8C528494E24}" type="pres">
      <dgm:prSet presAssocID="{CAE6D7DE-9463-4E83-994E-2FFA31D74296}" presName="Parent2" presStyleLbl="revTx" presStyleIdx="0" presStyleCnt="0">
        <dgm:presLayoutVars>
          <dgm:chMax val="1"/>
          <dgm:chPref val="1"/>
          <dgm:bulletEnabled val="1"/>
        </dgm:presLayoutVars>
      </dgm:prSet>
      <dgm:spPr/>
    </dgm:pt>
    <dgm:pt modelId="{61F896D2-40BD-4D52-B09C-C9CD44EC5AB6}" type="pres">
      <dgm:prSet presAssocID="{C88B8714-36F9-449E-8013-2BA3EFDF915A}" presName="Accent1" presStyleCnt="0"/>
      <dgm:spPr/>
    </dgm:pt>
    <dgm:pt modelId="{5552F1A6-8114-48DD-A6BA-FA8FFA37E187}" type="pres">
      <dgm:prSet presAssocID="{C88B8714-36F9-449E-8013-2BA3EFDF915A}" presName="Accent" presStyleLbl="node1" presStyleIdx="2" presStyleCnt="3"/>
      <dgm:spPr/>
    </dgm:pt>
    <dgm:pt modelId="{E4CDFBB2-99F4-469B-A9B7-E3A207420B20}" type="pres">
      <dgm:prSet presAssocID="{C88B8714-36F9-449E-8013-2BA3EFDF915A}" presName="ParentBackground1" presStyleCnt="0"/>
      <dgm:spPr/>
    </dgm:pt>
    <dgm:pt modelId="{39AE8EFE-AA0B-4B8D-8E53-0A7199396715}" type="pres">
      <dgm:prSet presAssocID="{C88B8714-36F9-449E-8013-2BA3EFDF915A}" presName="ParentBackground" presStyleLbl="fgAcc1" presStyleIdx="2" presStyleCnt="3"/>
      <dgm:spPr/>
    </dgm:pt>
    <dgm:pt modelId="{89CAA0D9-983B-412E-8E6B-31F15F7E3C09}" type="pres">
      <dgm:prSet presAssocID="{C88B8714-36F9-449E-8013-2BA3EFDF915A}" presName="Parent1" presStyleLbl="revTx" presStyleIdx="0" presStyleCnt="0">
        <dgm:presLayoutVars>
          <dgm:chMax val="1"/>
          <dgm:chPref val="1"/>
          <dgm:bulletEnabled val="1"/>
        </dgm:presLayoutVars>
      </dgm:prSet>
      <dgm:spPr/>
    </dgm:pt>
  </dgm:ptLst>
  <dgm:cxnLst>
    <dgm:cxn modelId="{0D659D07-66FE-498C-B350-222A7520E87F}" srcId="{10297E4B-AC15-4602-A585-DD136924016A}" destId="{C88B8714-36F9-449E-8013-2BA3EFDF915A}" srcOrd="0" destOrd="0" parTransId="{D35E5543-965E-4AFD-A9D0-4AFB75E18EAE}" sibTransId="{16276CFA-1BC2-45AF-8BED-C4019918B02E}"/>
    <dgm:cxn modelId="{B89E9C0A-8167-47CD-9373-3EA17DB40E56}" type="presOf" srcId="{C88B8714-36F9-449E-8013-2BA3EFDF915A}" destId="{89CAA0D9-983B-412E-8E6B-31F15F7E3C09}" srcOrd="1" destOrd="0" presId="urn:microsoft.com/office/officeart/2011/layout/CircleProcess"/>
    <dgm:cxn modelId="{341CAA23-27BA-4AFA-832E-C8096E91E4D3}" type="presOf" srcId="{12DD1D3A-B713-420B-809C-AECA2AAC0CA9}" destId="{1A2DFCD7-953B-4922-932E-0FE0C01564D1}" srcOrd="0" destOrd="0" presId="urn:microsoft.com/office/officeart/2011/layout/CircleProcess"/>
    <dgm:cxn modelId="{9178B942-A955-48BA-8A38-218F91BB5861}" type="presOf" srcId="{CAE6D7DE-9463-4E83-994E-2FFA31D74296}" destId="{619ED5ED-0668-4F51-B288-E8C528494E24}" srcOrd="1" destOrd="0" presId="urn:microsoft.com/office/officeart/2011/layout/CircleProcess"/>
    <dgm:cxn modelId="{A6356268-D9B3-45DC-9CCF-47DA110E589E}" type="presOf" srcId="{10297E4B-AC15-4602-A585-DD136924016A}" destId="{F703C3E8-A947-4779-8560-8D09BCC74B94}" srcOrd="0" destOrd="0" presId="urn:microsoft.com/office/officeart/2011/layout/CircleProcess"/>
    <dgm:cxn modelId="{4728214F-0A83-496A-AB0E-E3BAF2066188}" type="presOf" srcId="{C88B8714-36F9-449E-8013-2BA3EFDF915A}" destId="{39AE8EFE-AA0B-4B8D-8E53-0A7199396715}" srcOrd="0" destOrd="0" presId="urn:microsoft.com/office/officeart/2011/layout/CircleProcess"/>
    <dgm:cxn modelId="{8EAA4BA6-5C85-4022-BF6C-30F49E2A3794}" srcId="{10297E4B-AC15-4602-A585-DD136924016A}" destId="{CAE6D7DE-9463-4E83-994E-2FFA31D74296}" srcOrd="1" destOrd="0" parTransId="{ED191F7E-25E1-401F-8E12-ECE2F46102C3}" sibTransId="{5B526EA1-C4B4-4B9B-9C0D-0C7A3D580847}"/>
    <dgm:cxn modelId="{B4F0A1BF-650A-439B-8D98-60BDA1D4777A}" type="presOf" srcId="{12DD1D3A-B713-420B-809C-AECA2AAC0CA9}" destId="{30D9250A-FF24-4F46-9622-B45BD88FB5DE}" srcOrd="1" destOrd="0" presId="urn:microsoft.com/office/officeart/2011/layout/CircleProcess"/>
    <dgm:cxn modelId="{58E7C0CB-7622-495F-BD55-C55043E2A386}" srcId="{10297E4B-AC15-4602-A585-DD136924016A}" destId="{12DD1D3A-B713-420B-809C-AECA2AAC0CA9}" srcOrd="2" destOrd="0" parTransId="{3F1E83FF-FEFC-4EF3-B25A-0F65BAB6326C}" sibTransId="{0ADEC693-6FBE-4B5A-B5B1-28FCC97252CC}"/>
    <dgm:cxn modelId="{618713FC-91FE-42CE-80BB-292B064B698F}" type="presOf" srcId="{CAE6D7DE-9463-4E83-994E-2FFA31D74296}" destId="{26DA40B6-42E9-480F-888D-A3FD0C057C25}" srcOrd="0" destOrd="0" presId="urn:microsoft.com/office/officeart/2011/layout/CircleProcess"/>
    <dgm:cxn modelId="{3C3BBA7D-5986-404A-8104-CC1B2F8397EF}" type="presParOf" srcId="{F703C3E8-A947-4779-8560-8D09BCC74B94}" destId="{D457DAAA-C03B-42B5-AEE6-5794A6C377ED}" srcOrd="0" destOrd="0" presId="urn:microsoft.com/office/officeart/2011/layout/CircleProcess"/>
    <dgm:cxn modelId="{7B77D04F-BE49-4131-8B2E-20C5F042AB37}" type="presParOf" srcId="{D457DAAA-C03B-42B5-AEE6-5794A6C377ED}" destId="{7D159A10-AE6C-4065-9A82-FF19626F96AF}" srcOrd="0" destOrd="0" presId="urn:microsoft.com/office/officeart/2011/layout/CircleProcess"/>
    <dgm:cxn modelId="{66363FB9-38B9-4150-A9DB-75AB53E507F3}" type="presParOf" srcId="{F703C3E8-A947-4779-8560-8D09BCC74B94}" destId="{70667C56-8041-45DB-8C37-8D25066B8812}" srcOrd="1" destOrd="0" presId="urn:microsoft.com/office/officeart/2011/layout/CircleProcess"/>
    <dgm:cxn modelId="{FDD8171F-657D-4E5B-919E-9F8079CADB26}" type="presParOf" srcId="{70667C56-8041-45DB-8C37-8D25066B8812}" destId="{1A2DFCD7-953B-4922-932E-0FE0C01564D1}" srcOrd="0" destOrd="0" presId="urn:microsoft.com/office/officeart/2011/layout/CircleProcess"/>
    <dgm:cxn modelId="{B3262491-8819-4292-BFF9-F443DFD2B225}" type="presParOf" srcId="{F703C3E8-A947-4779-8560-8D09BCC74B94}" destId="{30D9250A-FF24-4F46-9622-B45BD88FB5DE}" srcOrd="2" destOrd="0" presId="urn:microsoft.com/office/officeart/2011/layout/CircleProcess"/>
    <dgm:cxn modelId="{E40B86B0-DC0A-4F00-91C3-53C82BA5B676}" type="presParOf" srcId="{F703C3E8-A947-4779-8560-8D09BCC74B94}" destId="{E6D4AB75-CAA1-486C-9309-177412098E50}" srcOrd="3" destOrd="0" presId="urn:microsoft.com/office/officeart/2011/layout/CircleProcess"/>
    <dgm:cxn modelId="{3DA557C9-373D-4772-A69D-278D0875B4D5}" type="presParOf" srcId="{E6D4AB75-CAA1-486C-9309-177412098E50}" destId="{AF4C7C69-2359-4E6E-BD10-403B3D8CA1AB}" srcOrd="0" destOrd="0" presId="urn:microsoft.com/office/officeart/2011/layout/CircleProcess"/>
    <dgm:cxn modelId="{54366153-9855-4C62-B067-0F70CC191940}" type="presParOf" srcId="{F703C3E8-A947-4779-8560-8D09BCC74B94}" destId="{A00BEB6A-4410-45BA-8733-EFC18D21213A}" srcOrd="4" destOrd="0" presId="urn:microsoft.com/office/officeart/2011/layout/CircleProcess"/>
    <dgm:cxn modelId="{3CE76DEB-9194-435E-A2E0-BDD188C0CF59}" type="presParOf" srcId="{A00BEB6A-4410-45BA-8733-EFC18D21213A}" destId="{26DA40B6-42E9-480F-888D-A3FD0C057C25}" srcOrd="0" destOrd="0" presId="urn:microsoft.com/office/officeart/2011/layout/CircleProcess"/>
    <dgm:cxn modelId="{696F85B0-2086-4833-9317-8EA28269FD4D}" type="presParOf" srcId="{F703C3E8-A947-4779-8560-8D09BCC74B94}" destId="{619ED5ED-0668-4F51-B288-E8C528494E24}" srcOrd="5" destOrd="0" presId="urn:microsoft.com/office/officeart/2011/layout/CircleProcess"/>
    <dgm:cxn modelId="{B1DBB88D-3366-484D-98AD-3BBCA6522339}" type="presParOf" srcId="{F703C3E8-A947-4779-8560-8D09BCC74B94}" destId="{61F896D2-40BD-4D52-B09C-C9CD44EC5AB6}" srcOrd="6" destOrd="0" presId="urn:microsoft.com/office/officeart/2011/layout/CircleProcess"/>
    <dgm:cxn modelId="{FB57C979-AD9B-49B9-BF20-DC590FA89C99}" type="presParOf" srcId="{61F896D2-40BD-4D52-B09C-C9CD44EC5AB6}" destId="{5552F1A6-8114-48DD-A6BA-FA8FFA37E187}" srcOrd="0" destOrd="0" presId="urn:microsoft.com/office/officeart/2011/layout/CircleProcess"/>
    <dgm:cxn modelId="{4F491435-54E6-4CF3-8C43-2A84187907E4}" type="presParOf" srcId="{F703C3E8-A947-4779-8560-8D09BCC74B94}" destId="{E4CDFBB2-99F4-469B-A9B7-E3A207420B20}" srcOrd="7" destOrd="0" presId="urn:microsoft.com/office/officeart/2011/layout/CircleProcess"/>
    <dgm:cxn modelId="{986C755F-0C47-4B73-BFF0-726B1BC8AA8E}" type="presParOf" srcId="{E4CDFBB2-99F4-469B-A9B7-E3A207420B20}" destId="{39AE8EFE-AA0B-4B8D-8E53-0A7199396715}" srcOrd="0" destOrd="0" presId="urn:microsoft.com/office/officeart/2011/layout/CircleProcess"/>
    <dgm:cxn modelId="{C9184335-FD23-4CD1-BE82-8502E147C648}" type="presParOf" srcId="{F703C3E8-A947-4779-8560-8D09BCC74B94}" destId="{89CAA0D9-983B-412E-8E6B-31F15F7E3C09}" srcOrd="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159A10-AE6C-4065-9A82-FF19626F96AF}">
      <dsp:nvSpPr>
        <dsp:cNvPr id="0" name=""/>
        <dsp:cNvSpPr/>
      </dsp:nvSpPr>
      <dsp:spPr>
        <a:xfrm>
          <a:off x="5625185" y="1482419"/>
          <a:ext cx="2453805" cy="245425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2DFCD7-953B-4922-932E-0FE0C01564D1}">
      <dsp:nvSpPr>
        <dsp:cNvPr id="0" name=""/>
        <dsp:cNvSpPr/>
      </dsp:nvSpPr>
      <dsp:spPr>
        <a:xfrm>
          <a:off x="5706659" y="1564242"/>
          <a:ext cx="2290857" cy="229061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US" sz="3800" kern="1200" dirty="0"/>
            <a:t>After</a:t>
          </a:r>
        </a:p>
      </dsp:txBody>
      <dsp:txXfrm>
        <a:off x="6034153" y="1891534"/>
        <a:ext cx="1635870" cy="1636029"/>
      </dsp:txXfrm>
    </dsp:sp>
    <dsp:sp modelId="{AF4C7C69-2359-4E6E-BD10-403B3D8CA1AB}">
      <dsp:nvSpPr>
        <dsp:cNvPr id="0" name=""/>
        <dsp:cNvSpPr/>
      </dsp:nvSpPr>
      <dsp:spPr>
        <a:xfrm rot="2700000">
          <a:off x="3092062" y="1485386"/>
          <a:ext cx="2447894" cy="2447894"/>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DA40B6-42E9-480F-888D-A3FD0C057C25}">
      <dsp:nvSpPr>
        <dsp:cNvPr id="0" name=""/>
        <dsp:cNvSpPr/>
      </dsp:nvSpPr>
      <dsp:spPr>
        <a:xfrm>
          <a:off x="3170581" y="1564242"/>
          <a:ext cx="2290857" cy="229061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US" sz="3800" kern="1200" dirty="0"/>
            <a:t>Leading Up</a:t>
          </a:r>
        </a:p>
      </dsp:txBody>
      <dsp:txXfrm>
        <a:off x="3498075" y="1891534"/>
        <a:ext cx="1635870" cy="1636029"/>
      </dsp:txXfrm>
    </dsp:sp>
    <dsp:sp modelId="{5552F1A6-8114-48DD-A6BA-FA8FFA37E187}">
      <dsp:nvSpPr>
        <dsp:cNvPr id="0" name=""/>
        <dsp:cNvSpPr/>
      </dsp:nvSpPr>
      <dsp:spPr>
        <a:xfrm rot="2700000">
          <a:off x="555984" y="1485386"/>
          <a:ext cx="2447894" cy="2447894"/>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AE8EFE-AA0B-4B8D-8E53-0A7199396715}">
      <dsp:nvSpPr>
        <dsp:cNvPr id="0" name=""/>
        <dsp:cNvSpPr/>
      </dsp:nvSpPr>
      <dsp:spPr>
        <a:xfrm>
          <a:off x="634503" y="1564242"/>
          <a:ext cx="2290857" cy="229061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US" sz="3800" kern="1200" dirty="0"/>
            <a:t>Before</a:t>
          </a:r>
        </a:p>
      </dsp:txBody>
      <dsp:txXfrm>
        <a:off x="961997" y="1891534"/>
        <a:ext cx="1635870" cy="1636029"/>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2/22/2026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a:t>
            </a:fld>
            <a:endParaRPr lang="en-US"/>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lionsmd19.or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 want to start by zooming out for just a minute and talking about what this campaign really is. </a:t>
            </a:r>
          </a:p>
          <a:p>
            <a:endParaRPr lang="en-US" dirty="0"/>
          </a:p>
          <a:p>
            <a:r>
              <a:rPr lang="en-US" dirty="0"/>
              <a:t> The </a:t>
            </a:r>
            <a:r>
              <a:rPr lang="en-US" b="1" dirty="0"/>
              <a:t>Grow With Us</a:t>
            </a:r>
            <a:r>
              <a:rPr lang="en-US" dirty="0"/>
              <a:t> marketing campaign is a </a:t>
            </a:r>
            <a:r>
              <a:rPr lang="en-US" b="1" dirty="0"/>
              <a:t>Multiple District–wide initiative</a:t>
            </a:r>
            <a:r>
              <a:rPr lang="en-US" dirty="0"/>
              <a:t> across MD19, designed to help all of our clubs grow in a way that feels doable, consistent, and sustainable. </a:t>
            </a:r>
          </a:p>
          <a:p>
            <a:endParaRPr lang="en-US" dirty="0"/>
          </a:p>
          <a:p>
            <a:r>
              <a:rPr lang="en-US" dirty="0"/>
              <a:t> At its core, this is about telling our story better — and telling it together. </a:t>
            </a:r>
          </a:p>
          <a:p>
            <a:endParaRPr lang="en-US" dirty="0"/>
          </a:p>
          <a:p>
            <a:r>
              <a:rPr lang="en-US" b="1" dirty="0"/>
              <a:t>Initiative Overview</a:t>
            </a:r>
            <a:endParaRPr lang="en-US" dirty="0"/>
          </a:p>
          <a:p>
            <a:r>
              <a:rPr lang="en-US" dirty="0"/>
              <a:t> This initiative was built to support clubs by giving you </a:t>
            </a:r>
            <a:r>
              <a:rPr lang="en-US" b="1" dirty="0"/>
              <a:t>ready-made marketing tools</a:t>
            </a:r>
            <a:r>
              <a:rPr lang="en-US" dirty="0"/>
              <a:t> that spotlight what Lions already do best: service, impact, and community connection. </a:t>
            </a:r>
          </a:p>
          <a:p>
            <a:endParaRPr lang="en-US" dirty="0"/>
          </a:p>
          <a:p>
            <a:r>
              <a:rPr lang="en-US" dirty="0"/>
              <a:t> You don’t have to be a marketer.</a:t>
            </a:r>
            <a:br>
              <a:rPr lang="en-US" dirty="0"/>
            </a:br>
            <a:r>
              <a:rPr lang="en-US" dirty="0"/>
              <a:t>You don’t need to reinvent the wheel.</a:t>
            </a:r>
            <a:br>
              <a:rPr lang="en-US" dirty="0"/>
            </a:br>
            <a:r>
              <a:rPr lang="en-US" dirty="0"/>
              <a:t>MD19 has created the framework — clubs just bring it to life locally. </a:t>
            </a:r>
          </a:p>
          <a:p>
            <a:endParaRPr lang="en-US" dirty="0"/>
          </a:p>
          <a:p>
            <a:r>
              <a:rPr lang="en-US" b="1" dirty="0"/>
              <a:t>Goals</a:t>
            </a:r>
            <a:endParaRPr lang="en-US" dirty="0"/>
          </a:p>
          <a:p>
            <a:r>
              <a:rPr lang="en-US" dirty="0"/>
              <a:t> Our goals are simple and shared:</a:t>
            </a:r>
          </a:p>
          <a:p>
            <a:pPr marL="171450" indent="-171450">
              <a:buFont typeface="Arial" panose="020B0604020202020204" pitchFamily="34" charset="0"/>
              <a:buChar char="•"/>
            </a:pPr>
            <a:r>
              <a:rPr lang="en-US" dirty="0"/>
              <a:t>Increase visibility of Lions in our communities</a:t>
            </a:r>
          </a:p>
          <a:p>
            <a:pPr marL="171450" indent="-171450">
              <a:buFont typeface="Arial" panose="020B0604020202020204" pitchFamily="34" charset="0"/>
              <a:buChar char="•"/>
            </a:pPr>
            <a:r>
              <a:rPr lang="en-US" dirty="0"/>
              <a:t>Attract new members who align with our mission</a:t>
            </a:r>
          </a:p>
          <a:p>
            <a:pPr marL="171450" indent="-171450">
              <a:buFont typeface="Arial" panose="020B0604020202020204" pitchFamily="34" charset="0"/>
              <a:buChar char="•"/>
            </a:pPr>
            <a:r>
              <a:rPr lang="en-US" dirty="0"/>
              <a:t>Support club growth and long-term sustainability </a:t>
            </a:r>
          </a:p>
          <a:p>
            <a:endParaRPr lang="en-US" dirty="0"/>
          </a:p>
          <a:p>
            <a:r>
              <a:rPr lang="en-US" dirty="0"/>
              <a:t> And just as important — we want to make marketing feel </a:t>
            </a:r>
            <a:r>
              <a:rPr lang="en-US" b="1" dirty="0"/>
              <a:t>less overwhelming</a:t>
            </a:r>
            <a:r>
              <a:rPr lang="en-US" dirty="0"/>
              <a:t> and more achievable for every club. </a:t>
            </a:r>
          </a:p>
          <a:p>
            <a:endParaRPr lang="en-US" dirty="0"/>
          </a:p>
          <a:p>
            <a:r>
              <a:rPr lang="en-US" b="1" dirty="0"/>
              <a:t>Primary Strategy</a:t>
            </a:r>
            <a:endParaRPr lang="en-US" dirty="0"/>
          </a:p>
          <a:p>
            <a:r>
              <a:rPr lang="en-US" dirty="0"/>
              <a:t> Our primary strategy is </a:t>
            </a:r>
            <a:r>
              <a:rPr lang="en-US" b="1" dirty="0"/>
              <a:t>digital marketing</a:t>
            </a:r>
            <a:r>
              <a:rPr lang="en-US" dirty="0"/>
              <a:t>, with a strong focus on Facebook — because that’s where our communities already are. </a:t>
            </a:r>
          </a:p>
          <a:p>
            <a:endParaRPr lang="en-US" dirty="0"/>
          </a:p>
          <a:p>
            <a:r>
              <a:rPr lang="en-US" dirty="0"/>
              <a:t> We’re using:</a:t>
            </a:r>
          </a:p>
          <a:p>
            <a:pPr marL="171450" indent="-171450">
              <a:buFont typeface="Arial" panose="020B0604020202020204" pitchFamily="34" charset="0"/>
              <a:buChar char="•"/>
            </a:pPr>
            <a:r>
              <a:rPr lang="en-US" dirty="0"/>
              <a:t>Monthly themed campaigns</a:t>
            </a:r>
          </a:p>
          <a:p>
            <a:pPr marL="171450" indent="-171450">
              <a:buFont typeface="Arial" panose="020B0604020202020204" pitchFamily="34" charset="0"/>
              <a:buChar char="•"/>
            </a:pPr>
            <a:r>
              <a:rPr lang="en-US" dirty="0"/>
              <a:t>Consistent visuals and messaging</a:t>
            </a:r>
          </a:p>
          <a:p>
            <a:pPr marL="171450" indent="-171450">
              <a:buFont typeface="Arial" panose="020B0604020202020204" pitchFamily="34" charset="0"/>
              <a:buChar char="•"/>
            </a:pPr>
            <a:r>
              <a:rPr lang="en-US" dirty="0"/>
              <a:t>Clear invitations to learn more or get involved </a:t>
            </a:r>
          </a:p>
          <a:p>
            <a:endParaRPr lang="en-US" dirty="0"/>
          </a:p>
          <a:p>
            <a:r>
              <a:rPr lang="en-US" dirty="0"/>
              <a:t> When clubs across MD19 post together using shared messaging, it creates recognition, momentum, and credibility. </a:t>
            </a:r>
          </a:p>
          <a:p>
            <a:endParaRPr lang="en-US" dirty="0"/>
          </a:p>
          <a:p>
            <a:r>
              <a:rPr lang="en-US" dirty="0"/>
              <a:t> This isn’t about perfection.</a:t>
            </a:r>
            <a:br>
              <a:rPr lang="en-US" dirty="0"/>
            </a:br>
            <a:r>
              <a:rPr lang="en-US" dirty="0"/>
              <a:t>It’s about </a:t>
            </a:r>
            <a:r>
              <a:rPr lang="en-US" b="1" dirty="0"/>
              <a:t>showing up consistently</a:t>
            </a:r>
            <a:r>
              <a:rPr lang="en-US" dirty="0"/>
              <a:t> and making it easy for people to say, ‘Yes — I want to be part of that.’ </a:t>
            </a:r>
          </a:p>
          <a:p>
            <a:endParaRPr lang="en-US" dirty="0"/>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a:t>
            </a:fld>
            <a:endParaRPr lang="en-US"/>
          </a:p>
        </p:txBody>
      </p:sp>
    </p:spTree>
    <p:extLst>
      <p:ext uri="{BB962C8B-B14F-4D97-AF65-F5344CB8AC3E}">
        <p14:creationId xmlns:p14="http://schemas.microsoft.com/office/powerpoint/2010/main" val="973870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where the heavy lifting has already been done for you.</a:t>
            </a:r>
            <a:br>
              <a:rPr lang="en-US" dirty="0"/>
            </a:br>
            <a:r>
              <a:rPr lang="en-US" dirty="0"/>
              <a:t>MD19 has created a </a:t>
            </a:r>
            <a:r>
              <a:rPr lang="en-US" i="1" dirty="0"/>
              <a:t>central hub</a:t>
            </a:r>
            <a:r>
              <a:rPr lang="en-US" dirty="0"/>
              <a:t> for our Grow With Us marketing campaign, and everything you need lives in one place.</a:t>
            </a:r>
          </a:p>
          <a:p>
            <a:endParaRPr lang="en-US" dirty="0"/>
          </a:p>
          <a:p>
            <a:r>
              <a:rPr lang="en-US" b="1" dirty="0"/>
              <a:t>What’s included there:</a:t>
            </a:r>
            <a:endParaRPr lang="en-US" dirty="0"/>
          </a:p>
          <a:p>
            <a:pPr marL="171450" indent="-171450">
              <a:buFont typeface="Arial" panose="020B0604020202020204" pitchFamily="34" charset="0"/>
              <a:buChar char="•"/>
            </a:pPr>
            <a:r>
              <a:rPr lang="en-US" dirty="0"/>
              <a:t>Ready-to-use graphics</a:t>
            </a:r>
          </a:p>
          <a:p>
            <a:pPr marL="171450" indent="-171450">
              <a:buFont typeface="Arial" panose="020B0604020202020204" pitchFamily="34" charset="0"/>
              <a:buChar char="•"/>
            </a:pPr>
            <a:r>
              <a:rPr lang="en-US" dirty="0"/>
              <a:t>Suggested captions</a:t>
            </a:r>
          </a:p>
          <a:p>
            <a:pPr marL="171450" indent="-171450">
              <a:buFont typeface="Arial" panose="020B0604020202020204" pitchFamily="34" charset="0"/>
              <a:buChar char="•"/>
            </a:pPr>
            <a:r>
              <a:rPr lang="en-US" dirty="0"/>
              <a:t>Simple instructions</a:t>
            </a:r>
          </a:p>
          <a:p>
            <a:pPr marL="171450" indent="-171450">
              <a:buFont typeface="Arial" panose="020B0604020202020204" pitchFamily="34" charset="0"/>
              <a:buChar char="•"/>
            </a:pPr>
            <a:r>
              <a:rPr lang="en-US" dirty="0"/>
              <a:t>Weekly themes so you’re never guessing what to post</a:t>
            </a:r>
          </a:p>
          <a:p>
            <a:endParaRPr lang="en-US" dirty="0"/>
          </a:p>
          <a:p>
            <a:r>
              <a:rPr lang="en-US" dirty="0"/>
              <a:t> The big takeaway here is this: </a:t>
            </a:r>
            <a:r>
              <a:rPr lang="en-US" b="1" dirty="0"/>
              <a:t>you do not need to redesign anything.</a:t>
            </a:r>
            <a:br>
              <a:rPr lang="en-US" dirty="0"/>
            </a:br>
            <a:r>
              <a:rPr lang="en-US" dirty="0"/>
              <a:t>Just use what’s provided. Consistency across MD19 is what makes this work. </a:t>
            </a:r>
          </a:p>
          <a:p>
            <a:endParaRPr lang="en-US" dirty="0"/>
          </a:p>
          <a:p>
            <a:r>
              <a:rPr lang="en-US" b="1" dirty="0"/>
              <a:t>Here’s how to get there — it’s super easy:</a:t>
            </a:r>
            <a:endParaRPr lang="en-US" dirty="0"/>
          </a:p>
          <a:p>
            <a:endParaRPr lang="en-US" b="1" dirty="0"/>
          </a:p>
          <a:p>
            <a:r>
              <a:rPr lang="en-US" b="1" dirty="0"/>
              <a:t>Step 1:</a:t>
            </a:r>
            <a:br>
              <a:rPr lang="en-US" dirty="0"/>
            </a:br>
            <a:r>
              <a:rPr lang="en-US" dirty="0"/>
              <a:t>Go to </a:t>
            </a:r>
            <a:r>
              <a:rPr lang="en-US" b="1" dirty="0">
                <a:hlinkClick r:id="rId3"/>
              </a:rPr>
              <a:t>https://lionsmd19.org</a:t>
            </a:r>
            <a:endParaRPr lang="en-US" dirty="0"/>
          </a:p>
          <a:p>
            <a:endParaRPr lang="en-US" b="1" dirty="0"/>
          </a:p>
          <a:p>
            <a:r>
              <a:rPr lang="en-US" b="1" dirty="0"/>
              <a:t>Step 2:</a:t>
            </a:r>
            <a:br>
              <a:rPr lang="en-US" dirty="0"/>
            </a:br>
            <a:r>
              <a:rPr lang="en-US" dirty="0"/>
              <a:t>Click on the large </a:t>
            </a:r>
            <a:r>
              <a:rPr lang="en-US" b="1" dirty="0"/>
              <a:t>Grow With Us</a:t>
            </a:r>
            <a:r>
              <a:rPr lang="en-US" dirty="0"/>
              <a:t> graphic right on the homepage.</a:t>
            </a:r>
            <a:br>
              <a:rPr lang="en-US" dirty="0"/>
            </a:br>
            <a:r>
              <a:rPr lang="en-US" dirty="0"/>
              <a:t>That will take you straight to </a:t>
            </a:r>
            <a:r>
              <a:rPr lang="en-US" b="1" dirty="0"/>
              <a:t>lionsmd19.org/</a:t>
            </a:r>
            <a:r>
              <a:rPr lang="en-US" b="1" dirty="0" err="1"/>
              <a:t>marketing.php</a:t>
            </a:r>
            <a:endParaRPr lang="en-US" dirty="0"/>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10</a:t>
            </a:fld>
            <a:endParaRPr lang="en-US"/>
          </a:p>
        </p:txBody>
      </p:sp>
    </p:spTree>
    <p:extLst>
      <p:ext uri="{BB962C8B-B14F-4D97-AF65-F5344CB8AC3E}">
        <p14:creationId xmlns:p14="http://schemas.microsoft.com/office/powerpoint/2010/main" val="2092274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Once you land on this page, this really becomes your </a:t>
            </a:r>
            <a:r>
              <a:rPr lang="en-US" b="1" dirty="0"/>
              <a:t>single source of truth</a:t>
            </a:r>
            <a:r>
              <a:rPr lang="en-US" dirty="0"/>
              <a:t> for the entire Grow With Us campaign. </a:t>
            </a:r>
          </a:p>
          <a:p>
            <a:endParaRPr lang="en-US" dirty="0"/>
          </a:p>
          <a:p>
            <a:r>
              <a:rPr lang="en-US" dirty="0"/>
              <a:t> Seriously — bookmark it.</a:t>
            </a:r>
          </a:p>
          <a:p>
            <a:br>
              <a:rPr lang="en-US" dirty="0"/>
            </a:br>
            <a:r>
              <a:rPr lang="en-US" dirty="0"/>
              <a:t>And please share it with whoever runs your club’s Facebook page, because this is where they’ll live for the next few months. </a:t>
            </a:r>
          </a:p>
          <a:p>
            <a:endParaRPr lang="en-US" dirty="0"/>
          </a:p>
          <a:p>
            <a:r>
              <a:rPr lang="en-US" dirty="0"/>
              <a:t> If you ever catch yourself thinking, </a:t>
            </a:r>
            <a:r>
              <a:rPr lang="en-US" i="1" dirty="0"/>
              <a:t>‘What should we post this week?’</a:t>
            </a:r>
            <a:r>
              <a:rPr lang="en-US" dirty="0"/>
              <a:t> — the answer is right here. </a:t>
            </a:r>
          </a:p>
          <a:p>
            <a:endParaRPr lang="en-US" dirty="0"/>
          </a:p>
          <a:p>
            <a:r>
              <a:rPr lang="en-US" dirty="0"/>
              <a:t> When you scroll down the page, you’ll see a short introduction explaining the overall marketing initiative.</a:t>
            </a:r>
            <a:br>
              <a:rPr lang="en-US" dirty="0"/>
            </a:br>
            <a:r>
              <a:rPr lang="en-US" dirty="0"/>
              <a:t>Just below that text, you’ll notice several buttons — each one leads to helpful information. </a:t>
            </a:r>
          </a:p>
          <a:p>
            <a:endParaRPr lang="en-US" dirty="0"/>
          </a:p>
          <a:p>
            <a:r>
              <a:rPr lang="en-US" dirty="0"/>
              <a:t> The one I want to focus on today is the </a:t>
            </a:r>
            <a:r>
              <a:rPr lang="en-US" b="1" dirty="0"/>
              <a:t>Media Kit</a:t>
            </a:r>
            <a:r>
              <a:rPr lang="en-US" dirty="0"/>
              <a:t> button. </a:t>
            </a:r>
          </a:p>
          <a:p>
            <a:endParaRPr lang="en-US" dirty="0"/>
          </a:p>
          <a:p>
            <a:r>
              <a:rPr lang="en-US" dirty="0"/>
              <a:t> Our </a:t>
            </a:r>
            <a:r>
              <a:rPr lang="en-US" b="1" dirty="0"/>
              <a:t>first Media Kit</a:t>
            </a:r>
            <a:r>
              <a:rPr lang="en-US" dirty="0"/>
              <a:t> is </a:t>
            </a:r>
            <a:r>
              <a:rPr lang="en-US" b="1" dirty="0"/>
              <a:t>‘New Year. New Purpose.’</a:t>
            </a:r>
            <a:br>
              <a:rPr lang="en-US" dirty="0"/>
            </a:br>
            <a:r>
              <a:rPr lang="en-US" dirty="0"/>
              <a:t>That’s the campaign we’re using right now. </a:t>
            </a:r>
          </a:p>
          <a:p>
            <a:endParaRPr lang="en-US" dirty="0"/>
          </a:p>
          <a:p>
            <a:r>
              <a:rPr lang="en-US" dirty="0"/>
              <a:t> And coming up in February, </a:t>
            </a:r>
            <a:r>
              <a:rPr lang="en-US" b="1" dirty="0"/>
              <a:t>Media Kit #2</a:t>
            </a:r>
            <a:r>
              <a:rPr lang="en-US" dirty="0"/>
              <a:t> will be </a:t>
            </a:r>
            <a:r>
              <a:rPr lang="en-US" b="1" dirty="0"/>
              <a:t>‘Discover What You Love.’</a:t>
            </a:r>
            <a:br>
              <a:rPr lang="en-US" dirty="0"/>
            </a:br>
            <a:r>
              <a:rPr lang="en-US" dirty="0"/>
              <a:t>So this is going to keep evolving — you’ll always find the current campaign right here. </a:t>
            </a:r>
          </a:p>
          <a:p>
            <a:endParaRPr lang="en-US" dirty="0"/>
          </a:p>
          <a:p>
            <a:r>
              <a:rPr lang="en-US" dirty="0"/>
              <a:t> Let me show you what happens when you click the Media Kit button… </a:t>
            </a:r>
          </a:p>
          <a:p>
            <a:r>
              <a:rPr lang="en-US" b="1" dirty="0"/>
              <a:t>→ Click the button to open the pop-up screen</a:t>
            </a:r>
            <a:endParaRPr lang="en-US" dirty="0"/>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11</a:t>
            </a:fld>
            <a:endParaRPr lang="en-US"/>
          </a:p>
        </p:txBody>
      </p:sp>
    </p:spTree>
    <p:extLst>
      <p:ext uri="{BB962C8B-B14F-4D97-AF65-F5344CB8AC3E}">
        <p14:creationId xmlns:p14="http://schemas.microsoft.com/office/powerpoint/2010/main" val="1308878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C566D-E221-9899-2E94-494EE702AC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413358-2434-BEA7-9AE3-37E5B4581C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E4CEDA-000E-A918-17A1-E93FC4A13959}"/>
              </a:ext>
            </a:extLst>
          </p:cNvPr>
          <p:cNvSpPr>
            <a:spLocks noGrp="1"/>
          </p:cNvSpPr>
          <p:nvPr>
            <p:ph type="body" idx="1"/>
          </p:nvPr>
        </p:nvSpPr>
        <p:spPr/>
        <p:txBody>
          <a:bodyPr/>
          <a:lstStyle/>
          <a:p>
            <a:r>
              <a:rPr lang="en-US" dirty="0"/>
              <a:t> Once that pop-up opens, you’re going to see </a:t>
            </a:r>
            <a:r>
              <a:rPr lang="en-US" b="1" dirty="0"/>
              <a:t>a whole lot of graphics</a:t>
            </a:r>
            <a:r>
              <a:rPr lang="en-US" dirty="0"/>
              <a:t> — and that’s a good thing. </a:t>
            </a:r>
          </a:p>
          <a:p>
            <a:endParaRPr lang="en-US" dirty="0"/>
          </a:p>
          <a:p>
            <a:r>
              <a:rPr lang="en-US" dirty="0"/>
              <a:t> Take a minute and actually look through them.</a:t>
            </a:r>
            <a:br>
              <a:rPr lang="en-US" dirty="0"/>
            </a:br>
            <a:r>
              <a:rPr lang="en-US" dirty="0"/>
              <a:t>What catches your eye?</a:t>
            </a:r>
            <a:br>
              <a:rPr lang="en-US" dirty="0"/>
            </a:br>
            <a:r>
              <a:rPr lang="en-US" dirty="0"/>
              <a:t>What feels like </a:t>
            </a:r>
            <a:r>
              <a:rPr lang="en-US" i="1" dirty="0"/>
              <a:t>your</a:t>
            </a:r>
            <a:r>
              <a:rPr lang="en-US" dirty="0"/>
              <a:t> club?</a:t>
            </a:r>
            <a:br>
              <a:rPr lang="en-US" dirty="0"/>
            </a:br>
            <a:r>
              <a:rPr lang="en-US" dirty="0"/>
              <a:t>And most importantly — what matches the audience you’re trying to reach? </a:t>
            </a:r>
          </a:p>
          <a:p>
            <a:endParaRPr lang="en-US" dirty="0"/>
          </a:p>
          <a:p>
            <a:r>
              <a:rPr lang="en-US" dirty="0"/>
              <a:t> You don’t need to use every graphic.</a:t>
            </a:r>
            <a:br>
              <a:rPr lang="en-US" dirty="0"/>
            </a:br>
            <a:r>
              <a:rPr lang="en-US" dirty="0"/>
              <a:t>Just choose a few that make sense for your club and that you can picture showing up on your Facebook page. </a:t>
            </a:r>
          </a:p>
          <a:p>
            <a:endParaRPr lang="en-US" dirty="0"/>
          </a:p>
          <a:p>
            <a:r>
              <a:rPr lang="en-US" dirty="0"/>
              <a:t> If you click on any image, it’ll open up in a larger view so you can really see it. </a:t>
            </a:r>
          </a:p>
          <a:p>
            <a:endParaRPr lang="en-US" dirty="0"/>
          </a:p>
          <a:p>
            <a:r>
              <a:rPr lang="en-US" dirty="0"/>
              <a:t> And from there, you’ve got two super simple options: </a:t>
            </a:r>
          </a:p>
          <a:p>
            <a:endParaRPr lang="en-US" dirty="0"/>
          </a:p>
          <a:p>
            <a:r>
              <a:rPr lang="en-US" b="1" dirty="0"/>
              <a:t>Option A:</a:t>
            </a:r>
            <a:br>
              <a:rPr lang="en-US" dirty="0"/>
            </a:br>
            <a:r>
              <a:rPr lang="en-US" dirty="0"/>
              <a:t>Right-click and </a:t>
            </a:r>
            <a:r>
              <a:rPr lang="en-US" b="1" dirty="0"/>
              <a:t>Copy Image</a:t>
            </a:r>
            <a:r>
              <a:rPr lang="en-US" dirty="0"/>
              <a:t> — then paste it directly into a Facebook post.</a:t>
            </a:r>
          </a:p>
          <a:p>
            <a:endParaRPr lang="en-US" dirty="0"/>
          </a:p>
          <a:p>
            <a:r>
              <a:rPr lang="en-US" b="1" dirty="0"/>
              <a:t>Option B:</a:t>
            </a:r>
            <a:br>
              <a:rPr lang="en-US" dirty="0"/>
            </a:br>
            <a:r>
              <a:rPr lang="en-US" dirty="0"/>
              <a:t>Right-click and </a:t>
            </a:r>
            <a:r>
              <a:rPr lang="en-US" b="1" dirty="0"/>
              <a:t>Save Image</a:t>
            </a:r>
            <a:r>
              <a:rPr lang="en-US" dirty="0"/>
              <a:t> — then upload it to Facebook like you normally would.</a:t>
            </a:r>
          </a:p>
          <a:p>
            <a:endParaRPr lang="en-US" dirty="0"/>
          </a:p>
          <a:p>
            <a:r>
              <a:rPr lang="en-US" dirty="0"/>
              <a:t> No special tools. No design skills. No Canva required.</a:t>
            </a:r>
            <a:br>
              <a:rPr lang="en-US" dirty="0"/>
            </a:br>
            <a:r>
              <a:rPr lang="en-US" dirty="0"/>
              <a:t>This is really just point, click, and post. </a:t>
            </a:r>
          </a:p>
          <a:p>
            <a:endParaRPr lang="en-US" dirty="0"/>
          </a:p>
        </p:txBody>
      </p:sp>
      <p:sp>
        <p:nvSpPr>
          <p:cNvPr id="4" name="Slide Number Placeholder 3">
            <a:extLst>
              <a:ext uri="{FF2B5EF4-FFF2-40B4-BE49-F238E27FC236}">
                <a16:creationId xmlns:a16="http://schemas.microsoft.com/office/drawing/2014/main" id="{F2110B75-6EE4-72D9-6604-5FE14E132A93}"/>
              </a:ext>
            </a:extLst>
          </p:cNvPr>
          <p:cNvSpPr>
            <a:spLocks noGrp="1"/>
          </p:cNvSpPr>
          <p:nvPr>
            <p:ph type="sldNum" sz="quarter" idx="5"/>
          </p:nvPr>
        </p:nvSpPr>
        <p:spPr/>
        <p:txBody>
          <a:bodyPr/>
          <a:lstStyle/>
          <a:p>
            <a:fld id="{65F38A34-01B5-8B47-8788-985DCB17BFD7}" type="slidenum">
              <a:rPr lang="en-US" smtClean="0"/>
              <a:t>12</a:t>
            </a:fld>
            <a:endParaRPr lang="en-US"/>
          </a:p>
        </p:txBody>
      </p:sp>
    </p:spTree>
    <p:extLst>
      <p:ext uri="{BB962C8B-B14F-4D97-AF65-F5344CB8AC3E}">
        <p14:creationId xmlns:p14="http://schemas.microsoft.com/office/powerpoint/2010/main" val="3379490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1C457-501D-7335-FC15-6A4C16D371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D280A1-E99D-33A6-1050-BF5A5E8439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7C1CA4-EE39-826D-73B2-0E00E7BB6F4E}"/>
              </a:ext>
            </a:extLst>
          </p:cNvPr>
          <p:cNvSpPr>
            <a:spLocks noGrp="1"/>
          </p:cNvSpPr>
          <p:nvPr>
            <p:ph type="body" idx="1"/>
          </p:nvPr>
        </p:nvSpPr>
        <p:spPr/>
        <p:txBody>
          <a:bodyPr/>
          <a:lstStyle/>
          <a:p>
            <a:r>
              <a:rPr lang="en-US" dirty="0"/>
              <a:t> Alright, once you’ve picked your graphic, the next step is making sure you add a </a:t>
            </a:r>
            <a:r>
              <a:rPr lang="en-US" b="1" dirty="0"/>
              <a:t>caption</a:t>
            </a:r>
            <a:r>
              <a:rPr lang="en-US" dirty="0"/>
              <a:t> to go with it. </a:t>
            </a:r>
          </a:p>
          <a:p>
            <a:endParaRPr lang="en-US" dirty="0"/>
          </a:p>
          <a:p>
            <a:r>
              <a:rPr lang="en-US" dirty="0"/>
              <a:t> It doesn’t have to be complicated.</a:t>
            </a:r>
            <a:br>
              <a:rPr lang="en-US" dirty="0"/>
            </a:br>
            <a:r>
              <a:rPr lang="en-US" dirty="0"/>
              <a:t>You can literally type the same words you see on the graphic — that’s totally fine.</a:t>
            </a:r>
            <a:br>
              <a:rPr lang="en-US" dirty="0"/>
            </a:br>
            <a:r>
              <a:rPr lang="en-US" dirty="0"/>
              <a:t>Or you can add a little extra context in your own voice. </a:t>
            </a:r>
          </a:p>
          <a:p>
            <a:endParaRPr lang="en-US" dirty="0"/>
          </a:p>
          <a:p>
            <a:r>
              <a:rPr lang="en-US" dirty="0"/>
              <a:t> And if you’re thinking, </a:t>
            </a:r>
            <a:r>
              <a:rPr lang="en-US" i="1" dirty="0"/>
              <a:t>‘I don’t know what to say,’</a:t>
            </a:r>
            <a:r>
              <a:rPr lang="en-US" dirty="0"/>
              <a:t> — no worries.</a:t>
            </a:r>
            <a:br>
              <a:rPr lang="en-US" dirty="0"/>
            </a:br>
            <a:r>
              <a:rPr lang="en-US" b="1" dirty="0"/>
              <a:t>We’ve got you covered.</a:t>
            </a:r>
            <a:r>
              <a:rPr lang="en-US" dirty="0"/>
              <a:t> </a:t>
            </a:r>
          </a:p>
          <a:p>
            <a:endParaRPr lang="en-US" dirty="0"/>
          </a:p>
          <a:p>
            <a:r>
              <a:rPr lang="en-US" dirty="0"/>
              <a:t> Just go back to that pop-up screen and click on the </a:t>
            </a:r>
            <a:r>
              <a:rPr lang="en-US" b="1" dirty="0"/>
              <a:t>Caption Library</a:t>
            </a:r>
            <a:r>
              <a:rPr lang="en-US" dirty="0"/>
              <a:t>. </a:t>
            </a:r>
          </a:p>
          <a:p>
            <a:endParaRPr lang="en-US" dirty="0"/>
          </a:p>
          <a:p>
            <a:r>
              <a:rPr lang="en-US" dirty="0"/>
              <a:t> In the Caption Library, you’ll see a bunch of ready-to-use options.</a:t>
            </a:r>
            <a:br>
              <a:rPr lang="en-US" dirty="0"/>
            </a:br>
            <a:r>
              <a:rPr lang="en-US" dirty="0"/>
              <a:t>Take a minute to scroll through them, pick one you like, and copy and paste it as-is — or tweak it slightly so it sounds like your club. </a:t>
            </a:r>
          </a:p>
          <a:p>
            <a:endParaRPr lang="en-US" dirty="0"/>
          </a:p>
          <a:p>
            <a:r>
              <a:rPr lang="en-US" dirty="0"/>
              <a:t> The most important thing to remember is this:</a:t>
            </a:r>
            <a:br>
              <a:rPr lang="en-US" dirty="0"/>
            </a:br>
            <a:r>
              <a:rPr lang="en-US" b="1" dirty="0"/>
              <a:t>don’t forget the call to action.</a:t>
            </a:r>
            <a:r>
              <a:rPr lang="en-US" dirty="0"/>
              <a:t> </a:t>
            </a:r>
          </a:p>
          <a:p>
            <a:endParaRPr lang="en-US" dirty="0"/>
          </a:p>
          <a:p>
            <a:r>
              <a:rPr lang="en-US" dirty="0"/>
              <a:t> We want people to know what to do next — whether that’s learning more, reaching out, coming to a meeting, or getting involved. </a:t>
            </a:r>
          </a:p>
          <a:p>
            <a:endParaRPr lang="en-US" dirty="0"/>
          </a:p>
          <a:p>
            <a:r>
              <a:rPr lang="en-US" dirty="0"/>
              <a:t> The Caption Library includes suggested calls to action, so you don’t have to guess.</a:t>
            </a:r>
            <a:br>
              <a:rPr lang="en-US" dirty="0"/>
            </a:br>
            <a:r>
              <a:rPr lang="en-US" dirty="0"/>
              <a:t>Just choose one, add it to the end of your post, and you’re good to go. </a:t>
            </a:r>
          </a:p>
          <a:p>
            <a:endParaRPr lang="en-US" dirty="0"/>
          </a:p>
        </p:txBody>
      </p:sp>
      <p:sp>
        <p:nvSpPr>
          <p:cNvPr id="4" name="Slide Number Placeholder 3">
            <a:extLst>
              <a:ext uri="{FF2B5EF4-FFF2-40B4-BE49-F238E27FC236}">
                <a16:creationId xmlns:a16="http://schemas.microsoft.com/office/drawing/2014/main" id="{9E3C527E-EDF0-FD6A-D13B-000F6C6FF234}"/>
              </a:ext>
            </a:extLst>
          </p:cNvPr>
          <p:cNvSpPr>
            <a:spLocks noGrp="1"/>
          </p:cNvSpPr>
          <p:nvPr>
            <p:ph type="sldNum" sz="quarter" idx="5"/>
          </p:nvPr>
        </p:nvSpPr>
        <p:spPr/>
        <p:txBody>
          <a:bodyPr/>
          <a:lstStyle/>
          <a:p>
            <a:fld id="{65F38A34-01B5-8B47-8788-985DCB17BFD7}" type="slidenum">
              <a:rPr lang="en-US" smtClean="0"/>
              <a:t>13</a:t>
            </a:fld>
            <a:endParaRPr lang="en-US"/>
          </a:p>
        </p:txBody>
      </p:sp>
    </p:spTree>
    <p:extLst>
      <p:ext uri="{BB962C8B-B14F-4D97-AF65-F5344CB8AC3E}">
        <p14:creationId xmlns:p14="http://schemas.microsoft.com/office/powerpoint/2010/main" val="4030736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69AAE-3C90-E9E4-3419-F39D8A2159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9DAE1C-F993-D300-099B-66046406C6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C5A61F-E3E1-3308-F5C8-500CA64905C6}"/>
              </a:ext>
            </a:extLst>
          </p:cNvPr>
          <p:cNvSpPr>
            <a:spLocks noGrp="1"/>
          </p:cNvSpPr>
          <p:nvPr>
            <p:ph type="body" idx="1"/>
          </p:nvPr>
        </p:nvSpPr>
        <p:spPr/>
        <p:txBody>
          <a:bodyPr/>
          <a:lstStyle/>
          <a:p>
            <a:r>
              <a:rPr lang="en-US" dirty="0"/>
              <a:t> I want to show you a couple of </a:t>
            </a:r>
            <a:r>
              <a:rPr lang="en-US" b="1" dirty="0"/>
              <a:t>real examples</a:t>
            </a:r>
            <a:r>
              <a:rPr lang="en-US" dirty="0"/>
              <a:t> so this feels doable — not theoretical. </a:t>
            </a:r>
          </a:p>
          <a:p>
            <a:endParaRPr lang="en-US" dirty="0"/>
          </a:p>
          <a:p>
            <a:r>
              <a:rPr lang="en-US" dirty="0"/>
              <a:t> These are two graphics and captions that were actually used by the </a:t>
            </a:r>
            <a:r>
              <a:rPr lang="en-US" b="1" dirty="0"/>
              <a:t>Camas Lions Club</a:t>
            </a:r>
            <a:r>
              <a:rPr lang="en-US" dirty="0"/>
              <a:t>. </a:t>
            </a:r>
          </a:p>
          <a:p>
            <a:endParaRPr lang="en-US" dirty="0"/>
          </a:p>
          <a:p>
            <a:r>
              <a:rPr lang="en-US" dirty="0"/>
              <a:t> Nothing fancy. No custom design work.</a:t>
            </a:r>
            <a:br>
              <a:rPr lang="en-US" dirty="0"/>
            </a:br>
            <a:r>
              <a:rPr lang="en-US" dirty="0"/>
              <a:t>We didn’t change the graphics — we just picked ones that fit our message. </a:t>
            </a:r>
          </a:p>
          <a:p>
            <a:endParaRPr lang="en-US" dirty="0"/>
          </a:p>
          <a:p>
            <a:r>
              <a:rPr lang="en-US" dirty="0"/>
              <a:t> We paired them with captions from the Caption Library, made a few small tweaks so they sounded like </a:t>
            </a:r>
            <a:r>
              <a:rPr lang="en-US" i="1" dirty="0"/>
              <a:t>us</a:t>
            </a:r>
            <a:r>
              <a:rPr lang="en-US" dirty="0"/>
              <a:t>, and added a clear call to action. </a:t>
            </a:r>
          </a:p>
          <a:p>
            <a:endParaRPr lang="en-US" dirty="0"/>
          </a:p>
          <a:p>
            <a:r>
              <a:rPr lang="en-US" dirty="0"/>
              <a:t> And that’s it. </a:t>
            </a:r>
          </a:p>
          <a:p>
            <a:endParaRPr lang="en-US" dirty="0"/>
          </a:p>
          <a:p>
            <a:r>
              <a:rPr lang="en-US" dirty="0"/>
              <a:t> These posts help do two things at the same time:</a:t>
            </a:r>
          </a:p>
          <a:p>
            <a:r>
              <a:rPr lang="en-US" dirty="0"/>
              <a:t>They show our </a:t>
            </a:r>
            <a:r>
              <a:rPr lang="en-US" b="1" dirty="0"/>
              <a:t>service and impact</a:t>
            </a:r>
            <a:endParaRPr lang="en-US" dirty="0"/>
          </a:p>
          <a:p>
            <a:r>
              <a:rPr lang="en-US" dirty="0"/>
              <a:t>And they gently invite people to learn more or get involved </a:t>
            </a:r>
          </a:p>
          <a:p>
            <a:endParaRPr lang="en-US" dirty="0"/>
          </a:p>
          <a:p>
            <a:r>
              <a:rPr lang="en-US" dirty="0"/>
              <a:t> So when you’re wondering if this really works — this is what it looks like in the real world.</a:t>
            </a:r>
            <a:br>
              <a:rPr lang="en-US" dirty="0"/>
            </a:br>
            <a:r>
              <a:rPr lang="en-US" dirty="0"/>
              <a:t>Simple. Consistent. And easy to repeat. </a:t>
            </a:r>
          </a:p>
          <a:p>
            <a:endParaRPr lang="en-US" dirty="0"/>
          </a:p>
        </p:txBody>
      </p:sp>
      <p:sp>
        <p:nvSpPr>
          <p:cNvPr id="4" name="Slide Number Placeholder 3">
            <a:extLst>
              <a:ext uri="{FF2B5EF4-FFF2-40B4-BE49-F238E27FC236}">
                <a16:creationId xmlns:a16="http://schemas.microsoft.com/office/drawing/2014/main" id="{56C75D75-F150-0C4D-26D2-BFBEECCC3FA4}"/>
              </a:ext>
            </a:extLst>
          </p:cNvPr>
          <p:cNvSpPr>
            <a:spLocks noGrp="1"/>
          </p:cNvSpPr>
          <p:nvPr>
            <p:ph type="sldNum" sz="quarter" idx="5"/>
          </p:nvPr>
        </p:nvSpPr>
        <p:spPr/>
        <p:txBody>
          <a:bodyPr/>
          <a:lstStyle/>
          <a:p>
            <a:fld id="{65F38A34-01B5-8B47-8788-985DCB17BFD7}" type="slidenum">
              <a:rPr lang="en-US" smtClean="0"/>
              <a:t>14</a:t>
            </a:fld>
            <a:endParaRPr lang="en-US"/>
          </a:p>
        </p:txBody>
      </p:sp>
    </p:spTree>
    <p:extLst>
      <p:ext uri="{BB962C8B-B14F-4D97-AF65-F5344CB8AC3E}">
        <p14:creationId xmlns:p14="http://schemas.microsoft.com/office/powerpoint/2010/main" val="372846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What’s Next</a:t>
            </a:r>
          </a:p>
          <a:p>
            <a:r>
              <a:rPr lang="en-US" dirty="0"/>
              <a:t> Everything we’ve talked about tonight is about building a strong foundation. </a:t>
            </a:r>
          </a:p>
          <a:p>
            <a:endParaRPr lang="en-US" dirty="0"/>
          </a:p>
          <a:p>
            <a:r>
              <a:rPr lang="en-US" dirty="0"/>
              <a:t>Before we spend any grant dollars on paid Facebook boosts, clubs need:</a:t>
            </a:r>
          </a:p>
          <a:p>
            <a:pPr marL="628650" lvl="1" indent="-171450">
              <a:buFont typeface="Arial" panose="020B0604020202020204" pitchFamily="34" charset="0"/>
              <a:buChar char="•"/>
            </a:pPr>
            <a:r>
              <a:rPr lang="en-US" dirty="0"/>
              <a:t>Consistent posting habits</a:t>
            </a:r>
          </a:p>
          <a:p>
            <a:pPr marL="628650" lvl="1" indent="-171450">
              <a:buFont typeface="Arial" panose="020B0604020202020204" pitchFamily="34" charset="0"/>
              <a:buChar char="•"/>
            </a:pPr>
            <a:r>
              <a:rPr lang="en-US" dirty="0"/>
              <a:t>Clear, community-facing messaging</a:t>
            </a:r>
          </a:p>
          <a:p>
            <a:pPr marL="628650" lvl="1" indent="-171450">
              <a:buFont typeface="Arial" panose="020B0604020202020204" pitchFamily="34" charset="0"/>
              <a:buChar char="•"/>
            </a:pPr>
            <a:r>
              <a:rPr lang="en-US" dirty="0"/>
              <a:t>A visible history of service and activity</a:t>
            </a:r>
          </a:p>
          <a:p>
            <a:r>
              <a:rPr lang="en-US" dirty="0"/>
              <a:t>Once clubs have built up quality content and a rhythm of posting, </a:t>
            </a:r>
            <a:r>
              <a:rPr lang="en-US" b="1" dirty="0"/>
              <a:t>then</a:t>
            </a:r>
            <a:r>
              <a:rPr lang="en-US" dirty="0"/>
              <a:t> we begin testing paid Facebook boosts.</a:t>
            </a:r>
          </a:p>
          <a:p>
            <a:endParaRPr lang="en-US" dirty="0"/>
          </a:p>
          <a:p>
            <a:r>
              <a:rPr lang="en-US" b="1" dirty="0"/>
              <a:t>Paid boosts work best when:</a:t>
            </a:r>
          </a:p>
          <a:p>
            <a:pPr marL="628650" lvl="1" indent="-171450">
              <a:buFont typeface="Arial" panose="020B0604020202020204" pitchFamily="34" charset="0"/>
              <a:buChar char="•"/>
            </a:pPr>
            <a:r>
              <a:rPr lang="en-US" dirty="0"/>
              <a:t>There is already other content on the page for people to scroll through</a:t>
            </a:r>
          </a:p>
          <a:p>
            <a:pPr marL="628650" lvl="1" indent="-171450">
              <a:buFont typeface="Arial" panose="020B0604020202020204" pitchFamily="34" charset="0"/>
              <a:buChar char="•"/>
            </a:pPr>
            <a:r>
              <a:rPr lang="en-US" dirty="0"/>
              <a:t>The message is clear and written for non-Lions</a:t>
            </a:r>
          </a:p>
          <a:p>
            <a:pPr marL="628650" lvl="1" indent="-171450">
              <a:buFont typeface="Arial" panose="020B0604020202020204" pitchFamily="34" charset="0"/>
              <a:buChar char="•"/>
            </a:pPr>
            <a:r>
              <a:rPr lang="en-US" dirty="0"/>
              <a:t>The post highlights real service happening in the community</a:t>
            </a:r>
          </a:p>
          <a:p>
            <a:pPr marL="457200" lvl="1" indent="0">
              <a:buFont typeface="Arial" panose="020B0604020202020204" pitchFamily="34" charset="0"/>
              <a:buNone/>
            </a:pPr>
            <a:endParaRPr lang="en-US" dirty="0"/>
          </a:p>
          <a:p>
            <a:r>
              <a:rPr lang="en-US" dirty="0"/>
              <a:t>Boosting without content is like inviting people to an empty room.</a:t>
            </a:r>
          </a:p>
          <a:p>
            <a:endParaRPr lang="en-US" dirty="0"/>
          </a:p>
          <a:p>
            <a:r>
              <a:rPr lang="en-US" dirty="0"/>
              <a:t>Our approach will be:</a:t>
            </a:r>
          </a:p>
          <a:p>
            <a:pPr marL="628650" lvl="1" indent="-171450">
              <a:buFont typeface="Arial" panose="020B0604020202020204" pitchFamily="34" charset="0"/>
              <a:buChar char="•"/>
            </a:pPr>
            <a:r>
              <a:rPr lang="en-US" dirty="0"/>
              <a:t>Start small and test</a:t>
            </a:r>
          </a:p>
          <a:p>
            <a:pPr marL="628650" lvl="1" indent="-171450">
              <a:buFont typeface="Arial" panose="020B0604020202020204" pitchFamily="34" charset="0"/>
              <a:buChar char="•"/>
            </a:pPr>
            <a:r>
              <a:rPr lang="en-US" dirty="0"/>
              <a:t>Learn what works in different communities</a:t>
            </a:r>
          </a:p>
          <a:p>
            <a:pPr marL="628650" lvl="1" indent="-171450">
              <a:buFont typeface="Arial" panose="020B0604020202020204" pitchFamily="34" charset="0"/>
              <a:buChar char="•"/>
            </a:pPr>
            <a:r>
              <a:rPr lang="en-US" dirty="0"/>
              <a:t>Adjust and improve over time</a:t>
            </a:r>
          </a:p>
          <a:p>
            <a:pPr marL="628650" lvl="1" indent="-171450">
              <a:buFont typeface="Arial" panose="020B0604020202020204" pitchFamily="34" charset="0"/>
              <a:buChar char="•"/>
            </a:pPr>
            <a:endParaRPr lang="en-US" dirty="0"/>
          </a:p>
          <a:p>
            <a:r>
              <a:rPr lang="en-US" dirty="0"/>
              <a:t>The goal of paid boosting is not just likes—it’s:</a:t>
            </a:r>
          </a:p>
          <a:p>
            <a:pPr marL="171450" indent="-171450">
              <a:buFont typeface="Arial" panose="020B0604020202020204" pitchFamily="34" charset="0"/>
              <a:buChar char="•"/>
            </a:pPr>
            <a:r>
              <a:rPr lang="en-US" dirty="0"/>
              <a:t>Increased visibility</a:t>
            </a:r>
          </a:p>
          <a:p>
            <a:pPr marL="171450" indent="-171450">
              <a:buFont typeface="Arial" panose="020B0604020202020204" pitchFamily="34" charset="0"/>
              <a:buChar char="•"/>
            </a:pPr>
            <a:r>
              <a:rPr lang="en-US" dirty="0"/>
              <a:t>Community awareness</a:t>
            </a:r>
          </a:p>
          <a:p>
            <a:pPr marL="171450" indent="-171450">
              <a:buFont typeface="Arial" panose="020B0604020202020204" pitchFamily="34" charset="0"/>
              <a:buChar char="•"/>
            </a:pPr>
            <a:r>
              <a:rPr lang="en-US" dirty="0"/>
              <a:t>Membership interest at the local level</a:t>
            </a:r>
          </a:p>
          <a:p>
            <a:pPr marL="0" indent="0">
              <a:buFont typeface="Arial" panose="020B0604020202020204" pitchFamily="34" charset="0"/>
              <a:buNone/>
            </a:pPr>
            <a:endParaRPr lang="en-US" dirty="0"/>
          </a:p>
          <a:p>
            <a:r>
              <a:rPr lang="en-US" dirty="0"/>
              <a:t> This is about sustainability. We’re building marketing skills inside clubs that last beyond the grant. </a:t>
            </a:r>
          </a:p>
          <a:p>
            <a:endParaRPr lang="en-US" dirty="0"/>
          </a:p>
          <a:p>
            <a:r>
              <a:rPr lang="en-US" b="1" dirty="0"/>
              <a:t>Closing thought:</a:t>
            </a:r>
            <a:br>
              <a:rPr lang="en-US" dirty="0"/>
            </a:br>
            <a:r>
              <a:rPr lang="en-US" dirty="0"/>
              <a:t> When clubs consistently show their service, the community starts to notice—and growth follows.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15</a:t>
            </a:fld>
            <a:endParaRPr lang="en-US"/>
          </a:p>
        </p:txBody>
      </p:sp>
    </p:spTree>
    <p:extLst>
      <p:ext uri="{BB962C8B-B14F-4D97-AF65-F5344CB8AC3E}">
        <p14:creationId xmlns:p14="http://schemas.microsoft.com/office/powerpoint/2010/main" val="2581936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Understanding the Shift </a:t>
            </a:r>
          </a:p>
          <a:p>
            <a:r>
              <a:rPr lang="en-US" dirty="0"/>
              <a:t>Most Lions Clubs naturally post content for current members. These posts are familiar, comfortable, and important—but they often assume the reader already knows who Lions are and what the activity means.</a:t>
            </a:r>
          </a:p>
          <a:p>
            <a:endParaRPr lang="en-US" dirty="0"/>
          </a:p>
          <a:p>
            <a:r>
              <a:rPr lang="en-US" dirty="0"/>
              <a:t>External marketing adjusts the wording so </a:t>
            </a:r>
            <a:r>
              <a:rPr lang="en-US" b="1" dirty="0"/>
              <a:t>anyone in the community</a:t>
            </a:r>
            <a:r>
              <a:rPr lang="en-US" dirty="0"/>
              <a:t> can understand the post and feel invited in.</a:t>
            </a:r>
          </a:p>
          <a:p>
            <a:br>
              <a:rPr lang="en-US" dirty="0"/>
            </a:br>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2</a:t>
            </a:fld>
            <a:endParaRPr lang="en-US"/>
          </a:p>
        </p:txBody>
      </p:sp>
    </p:spTree>
    <p:extLst>
      <p:ext uri="{BB962C8B-B14F-4D97-AF65-F5344CB8AC3E}">
        <p14:creationId xmlns:p14="http://schemas.microsoft.com/office/powerpoint/2010/main" val="2077551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DEB56-AB9B-1685-D375-73AAD5C301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48F332-3FE3-4BDC-3722-7C7B006344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955FDC-9685-078E-9FFA-F84F5D283A9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examples of how the </a:t>
            </a:r>
            <a:r>
              <a:rPr lang="en-US" i="1" dirty="0"/>
              <a:t>same photo</a:t>
            </a:r>
            <a:r>
              <a:rPr lang="en-US" dirty="0"/>
              <a:t> caption can be written two different ways.</a:t>
            </a:r>
          </a:p>
          <a:p>
            <a:br>
              <a:rPr lang="en-US" dirty="0"/>
            </a:br>
            <a:endParaRPr lang="en-US" dirty="0"/>
          </a:p>
          <a:p>
            <a:r>
              <a:rPr lang="en-US" b="1" dirty="0"/>
              <a:t>Example 1: Service Project Photo</a:t>
            </a:r>
          </a:p>
          <a:p>
            <a:r>
              <a:rPr lang="en-US" b="1" dirty="0"/>
              <a:t>Internal Caption:</a:t>
            </a:r>
            <a:br>
              <a:rPr lang="en-US" dirty="0"/>
            </a:br>
            <a:r>
              <a:rPr lang="en-US" dirty="0"/>
              <a:t> Great job today, Lions! Thanks to everyone who came out this morning. </a:t>
            </a:r>
          </a:p>
          <a:p>
            <a:r>
              <a:rPr lang="en-US" b="1" dirty="0"/>
              <a:t>External Caption:</a:t>
            </a:r>
            <a:br>
              <a:rPr lang="en-US" dirty="0"/>
            </a:br>
            <a:r>
              <a:rPr lang="en-US" dirty="0"/>
              <a:t> Today, Camas Lions volunteered to pack food boxes for local families in need. Serving our community is what Lions do—and we’re always happy to welcome new volunteers. </a:t>
            </a:r>
          </a:p>
          <a:p>
            <a:br>
              <a:rPr lang="en-US" dirty="0"/>
            </a:br>
            <a:endParaRPr lang="en-US" dirty="0"/>
          </a:p>
          <a:p>
            <a:r>
              <a:rPr lang="en-US" b="1" dirty="0"/>
              <a:t>Example 2: Event Announcement</a:t>
            </a:r>
          </a:p>
          <a:p>
            <a:r>
              <a:rPr lang="en-US" b="1" dirty="0"/>
              <a:t>Internal Caption:</a:t>
            </a:r>
            <a:br>
              <a:rPr lang="en-US" dirty="0"/>
            </a:br>
            <a:r>
              <a:rPr lang="en-US" dirty="0"/>
              <a:t> Don’t forget—meeting tonight at 6:30! </a:t>
            </a:r>
          </a:p>
          <a:p>
            <a:r>
              <a:rPr lang="en-US" b="1" dirty="0"/>
              <a:t>External Caption:</a:t>
            </a:r>
            <a:br>
              <a:rPr lang="en-US" dirty="0"/>
            </a:br>
            <a:r>
              <a:rPr lang="en-US" dirty="0"/>
              <a:t> Curious about volunteering in Camas? Join the Camas Lions Club for our meeting tonight at 6:30 to learn how we serve our community and have fun doing it. </a:t>
            </a:r>
          </a:p>
          <a:p>
            <a:br>
              <a:rPr lang="en-US" dirty="0"/>
            </a:br>
            <a:endParaRPr lang="en-US" dirty="0"/>
          </a:p>
          <a:p>
            <a:r>
              <a:rPr lang="en-US" b="1" dirty="0"/>
              <a:t>Example 3: Fundraiser or Activity</a:t>
            </a:r>
          </a:p>
          <a:p>
            <a:r>
              <a:rPr lang="en-US" b="1" dirty="0"/>
              <a:t>Internal Caption:</a:t>
            </a:r>
            <a:br>
              <a:rPr lang="en-US" dirty="0"/>
            </a:br>
            <a:r>
              <a:rPr lang="en-US" dirty="0"/>
              <a:t> Another successful Walk &amp; Knock! Thanks, everyone! </a:t>
            </a:r>
          </a:p>
          <a:p>
            <a:r>
              <a:rPr lang="en-US" b="1" dirty="0"/>
              <a:t>External Caption:</a:t>
            </a:r>
            <a:br>
              <a:rPr lang="en-US" dirty="0"/>
            </a:br>
            <a:r>
              <a:rPr lang="en-US" dirty="0"/>
              <a:t> Thank you, Camas! Because of your generosity, the Camas Lions Club helped collect food for local families through the annual Walk &amp; Knock food drive. </a:t>
            </a:r>
          </a:p>
          <a:p>
            <a:br>
              <a:rPr lang="en-US" dirty="0"/>
            </a:br>
            <a:endParaRPr lang="en-US" dirty="0"/>
          </a:p>
          <a:p>
            <a:r>
              <a:rPr lang="en-US" b="1" dirty="0"/>
              <a:t>Key Takeaway</a:t>
            </a:r>
          </a:p>
          <a:p>
            <a:r>
              <a:rPr lang="en-US" dirty="0"/>
              <a:t>Internal captions speak </a:t>
            </a:r>
            <a:r>
              <a:rPr lang="en-US" i="1" dirty="0"/>
              <a:t>to members</a:t>
            </a:r>
            <a:r>
              <a:rPr lang="en-US" dirty="0"/>
              <a:t>.</a:t>
            </a:r>
            <a:br>
              <a:rPr lang="en-US" dirty="0"/>
            </a:br>
            <a:r>
              <a:rPr lang="en-US" dirty="0"/>
              <a:t>External captions speak </a:t>
            </a:r>
            <a:r>
              <a:rPr lang="en-US" i="1" dirty="0"/>
              <a:t>about service</a:t>
            </a:r>
            <a:r>
              <a:rPr lang="en-US" dirty="0"/>
              <a:t> and </a:t>
            </a:r>
            <a:r>
              <a:rPr lang="en-US" i="1" dirty="0"/>
              <a:t>invite the community</a:t>
            </a:r>
            <a:r>
              <a:rPr lang="en-US" dirty="0"/>
              <a:t>.</a:t>
            </a:r>
          </a:p>
          <a:p>
            <a:r>
              <a:rPr lang="en-US" dirty="0"/>
              <a:t>A simple way to shift a caption is to add:</a:t>
            </a:r>
          </a:p>
          <a:p>
            <a:r>
              <a:rPr lang="en-US" dirty="0"/>
              <a:t>What the service was</a:t>
            </a:r>
          </a:p>
          <a:p>
            <a:r>
              <a:rPr lang="en-US" dirty="0"/>
              <a:t>Who it helped</a:t>
            </a:r>
          </a:p>
          <a:p>
            <a:r>
              <a:rPr lang="en-US" dirty="0"/>
              <a:t>Why it mattered</a:t>
            </a:r>
          </a:p>
          <a:p>
            <a:r>
              <a:rPr lang="en-US" dirty="0"/>
              <a:t>When posts are written this way, Lions service becomes visible, meaningful, and inviting to the public.</a:t>
            </a:r>
          </a:p>
          <a:p>
            <a:endParaRPr lang="en-US" dirty="0"/>
          </a:p>
          <a:p>
            <a:endParaRPr lang="en-US" dirty="0"/>
          </a:p>
        </p:txBody>
      </p:sp>
      <p:sp>
        <p:nvSpPr>
          <p:cNvPr id="4" name="Slide Number Placeholder 3">
            <a:extLst>
              <a:ext uri="{FF2B5EF4-FFF2-40B4-BE49-F238E27FC236}">
                <a16:creationId xmlns:a16="http://schemas.microsoft.com/office/drawing/2014/main" id="{8B0804D2-BA15-540B-029C-70459C8A585A}"/>
              </a:ext>
            </a:extLst>
          </p:cNvPr>
          <p:cNvSpPr>
            <a:spLocks noGrp="1"/>
          </p:cNvSpPr>
          <p:nvPr>
            <p:ph type="sldNum" sz="quarter" idx="5"/>
          </p:nvPr>
        </p:nvSpPr>
        <p:spPr/>
        <p:txBody>
          <a:bodyPr/>
          <a:lstStyle/>
          <a:p>
            <a:fld id="{65F38A34-01B5-8B47-8788-985DCB17BFD7}" type="slidenum">
              <a:rPr lang="en-US" smtClean="0"/>
              <a:t>3</a:t>
            </a:fld>
            <a:endParaRPr lang="en-US"/>
          </a:p>
        </p:txBody>
      </p:sp>
    </p:spTree>
    <p:extLst>
      <p:ext uri="{BB962C8B-B14F-4D97-AF65-F5344CB8AC3E}">
        <p14:creationId xmlns:p14="http://schemas.microsoft.com/office/powerpoint/2010/main" val="1727278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A4EAC-C655-0E27-547D-6851CD6389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6A9F8F-C991-DFDE-9E2A-EAFA92FB90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A2CD17-E319-3C82-3EA5-722295F81C76}"/>
              </a:ext>
            </a:extLst>
          </p:cNvPr>
          <p:cNvSpPr>
            <a:spLocks noGrp="1"/>
          </p:cNvSpPr>
          <p:nvPr>
            <p:ph type="body" idx="1"/>
          </p:nvPr>
        </p:nvSpPr>
        <p:spPr/>
        <p:txBody>
          <a:bodyPr/>
          <a:lstStyle/>
          <a:p>
            <a:r>
              <a:rPr lang="en-US" b="1" dirty="0"/>
              <a:t>Why This Matters</a:t>
            </a:r>
          </a:p>
          <a:p>
            <a:r>
              <a:rPr lang="en-US" dirty="0"/>
              <a:t>People cannot join an organization they do not see or understand. If Lions service is only visible to current members, the broader community never has the opportunity to learn who Lions are or how they can get involved.</a:t>
            </a:r>
          </a:p>
          <a:p>
            <a:r>
              <a:rPr lang="en-US" dirty="0"/>
              <a:t>External marketing helps:</a:t>
            </a:r>
          </a:p>
          <a:p>
            <a:r>
              <a:rPr lang="en-US" dirty="0"/>
              <a:t>Increase </a:t>
            </a:r>
            <a:r>
              <a:rPr lang="en-US" b="1" dirty="0"/>
              <a:t>visibility</a:t>
            </a:r>
            <a:r>
              <a:rPr lang="en-US" dirty="0"/>
              <a:t> so the community knows Lions are active</a:t>
            </a:r>
          </a:p>
          <a:p>
            <a:r>
              <a:rPr lang="en-US" dirty="0"/>
              <a:t>Build </a:t>
            </a:r>
            <a:r>
              <a:rPr lang="en-US" b="1" dirty="0"/>
              <a:t>credibility</a:t>
            </a:r>
            <a:r>
              <a:rPr lang="en-US" dirty="0"/>
              <a:t> by consistently showing real service</a:t>
            </a:r>
          </a:p>
          <a:p>
            <a:r>
              <a:rPr lang="en-US" dirty="0"/>
              <a:t>Improve </a:t>
            </a:r>
            <a:r>
              <a:rPr lang="en-US" b="1" dirty="0"/>
              <a:t>relevance</a:t>
            </a:r>
            <a:r>
              <a:rPr lang="en-US" dirty="0"/>
              <a:t> by connecting service to community needs</a:t>
            </a:r>
          </a:p>
          <a:p>
            <a:r>
              <a:rPr lang="en-US" dirty="0"/>
              <a:t>This is how Lions service turns into </a:t>
            </a:r>
            <a:r>
              <a:rPr lang="en-US" b="1" dirty="0"/>
              <a:t>community interest</a:t>
            </a:r>
            <a:r>
              <a:rPr lang="en-US" dirty="0"/>
              <a:t>—and how interest eventually turns into </a:t>
            </a:r>
            <a:r>
              <a:rPr lang="en-US" b="1" dirty="0"/>
              <a:t>new members</a:t>
            </a:r>
            <a:r>
              <a:rPr lang="en-US" dirty="0"/>
              <a:t>.</a:t>
            </a:r>
          </a:p>
          <a:p>
            <a:br>
              <a:rPr lang="en-US" dirty="0"/>
            </a:br>
            <a:endParaRPr lang="en-US" dirty="0"/>
          </a:p>
          <a:p>
            <a:r>
              <a:rPr lang="en-US" b="1" dirty="0"/>
              <a:t>A Reassuring Note for Clubs</a:t>
            </a:r>
          </a:p>
          <a:p>
            <a:r>
              <a:rPr lang="en-US" dirty="0"/>
              <a:t>This is </a:t>
            </a:r>
            <a:r>
              <a:rPr lang="en-US" b="1" dirty="0"/>
              <a:t>not an all-or-nothing shift</a:t>
            </a:r>
            <a:r>
              <a:rPr lang="en-US" dirty="0"/>
              <a:t>.</a:t>
            </a:r>
          </a:p>
          <a:p>
            <a:r>
              <a:rPr lang="en-US" dirty="0"/>
              <a:t>Clubs are not being asked to stop internal posts or change everything at once. Internal marketing still matters and should continue.</a:t>
            </a:r>
          </a:p>
          <a:p>
            <a:r>
              <a:rPr lang="en-US" dirty="0"/>
              <a:t>What </a:t>
            </a:r>
            <a:r>
              <a:rPr lang="en-US" i="1" dirty="0"/>
              <a:t>is</a:t>
            </a:r>
            <a:r>
              <a:rPr lang="en-US" dirty="0"/>
              <a:t> changing is the </a:t>
            </a:r>
            <a:r>
              <a:rPr lang="en-US" b="1" dirty="0"/>
              <a:t>lens</a:t>
            </a:r>
            <a:r>
              <a:rPr lang="en-US" dirty="0"/>
              <a:t>. Posts should be written so they make sense not only to Lions, but also to someone in the community who may be seeing your club for the very first time.</a:t>
            </a:r>
          </a:p>
          <a:p>
            <a:br>
              <a:rPr lang="en-US" dirty="0"/>
            </a:br>
            <a:endParaRPr lang="en-US" dirty="0"/>
          </a:p>
          <a:p>
            <a:r>
              <a:rPr lang="en-US" b="1" dirty="0"/>
              <a:t>A Simple Transition Plan</a:t>
            </a:r>
          </a:p>
          <a:p>
            <a:r>
              <a:rPr lang="en-US" dirty="0"/>
              <a:t>Start small. One change at a time makes a big difference.</a:t>
            </a:r>
          </a:p>
          <a:p>
            <a:r>
              <a:rPr lang="en-US" dirty="0"/>
              <a:t>Rewrite captions so they </a:t>
            </a:r>
            <a:r>
              <a:rPr lang="en-US" b="1" dirty="0"/>
              <a:t>explain the service</a:t>
            </a:r>
            <a:r>
              <a:rPr lang="en-US" dirty="0"/>
              <a:t>, not just show a photo</a:t>
            </a:r>
          </a:p>
          <a:p>
            <a:r>
              <a:rPr lang="en-US" dirty="0"/>
              <a:t>Add </a:t>
            </a:r>
            <a:r>
              <a:rPr lang="en-US" b="1" dirty="0"/>
              <a:t>one sentence</a:t>
            </a:r>
            <a:r>
              <a:rPr lang="en-US" dirty="0"/>
              <a:t> that speaks directly to the community</a:t>
            </a:r>
          </a:p>
          <a:p>
            <a:r>
              <a:rPr lang="en-US" dirty="0"/>
              <a:t>Continue recognizing members while also explaining </a:t>
            </a:r>
            <a:r>
              <a:rPr lang="en-US" i="1" dirty="0"/>
              <a:t>why the work matters</a:t>
            </a:r>
            <a:endParaRPr lang="en-US" dirty="0"/>
          </a:p>
          <a:p>
            <a:r>
              <a:rPr lang="en-US" dirty="0"/>
              <a:t>This approach keeps current members engaged while intentionally inviting non-members to learn more.</a:t>
            </a:r>
          </a:p>
          <a:p>
            <a:br>
              <a:rPr lang="en-US" dirty="0"/>
            </a:br>
            <a:endParaRPr lang="en-US" dirty="0"/>
          </a:p>
          <a:p>
            <a:r>
              <a:rPr lang="en-US" b="1" dirty="0"/>
              <a:t>Key Takeaway</a:t>
            </a:r>
          </a:p>
          <a:p>
            <a:r>
              <a:rPr lang="en-US" dirty="0"/>
              <a:t>The goal is simple:</a:t>
            </a:r>
          </a:p>
          <a:p>
            <a:r>
              <a:rPr lang="en-US" b="1" dirty="0"/>
              <a:t>Make Lions visible, welcoming, and understandable to the community.</a:t>
            </a:r>
            <a:endParaRPr lang="en-US" dirty="0"/>
          </a:p>
          <a:p>
            <a:r>
              <a:rPr lang="en-US" dirty="0"/>
              <a:t>When people can clearly see what Lions do—and why it matters—they are far more likely to show interest, attend an event, volunteer, and eventually become members.</a:t>
            </a:r>
          </a:p>
          <a:p>
            <a:endParaRPr lang="en-US" dirty="0"/>
          </a:p>
          <a:p>
            <a:endParaRPr lang="en-US" dirty="0"/>
          </a:p>
        </p:txBody>
      </p:sp>
      <p:sp>
        <p:nvSpPr>
          <p:cNvPr id="4" name="Slide Number Placeholder 3">
            <a:extLst>
              <a:ext uri="{FF2B5EF4-FFF2-40B4-BE49-F238E27FC236}">
                <a16:creationId xmlns:a16="http://schemas.microsoft.com/office/drawing/2014/main" id="{9576BF45-733E-ADFD-F3C9-11A5312CED24}"/>
              </a:ext>
            </a:extLst>
          </p:cNvPr>
          <p:cNvSpPr>
            <a:spLocks noGrp="1"/>
          </p:cNvSpPr>
          <p:nvPr>
            <p:ph type="sldNum" sz="quarter" idx="5"/>
          </p:nvPr>
        </p:nvSpPr>
        <p:spPr/>
        <p:txBody>
          <a:bodyPr/>
          <a:lstStyle/>
          <a:p>
            <a:fld id="{65F38A34-01B5-8B47-8788-985DCB17BFD7}" type="slidenum">
              <a:rPr lang="en-US" smtClean="0"/>
              <a:t>4</a:t>
            </a:fld>
            <a:endParaRPr lang="en-US"/>
          </a:p>
        </p:txBody>
      </p:sp>
    </p:spTree>
    <p:extLst>
      <p:ext uri="{BB962C8B-B14F-4D97-AF65-F5344CB8AC3E}">
        <p14:creationId xmlns:p14="http://schemas.microsoft.com/office/powerpoint/2010/main" val="3188341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Topic 2: Facebook Content Activity &amp; Consistency</a:t>
            </a:r>
          </a:p>
          <a:p>
            <a:r>
              <a:rPr lang="en-US" dirty="0"/>
              <a:t>Before we talk about tools, tips, or algorithms, it’s important to set the right tone.</a:t>
            </a:r>
          </a:p>
          <a:p>
            <a:endParaRPr lang="en-US" dirty="0"/>
          </a:p>
          <a:p>
            <a:r>
              <a:rPr lang="en-US" b="1" dirty="0"/>
              <a:t>Facebook success is not about perfection—it’s about consistency.</a:t>
            </a:r>
            <a:endParaRPr lang="en-US" dirty="0"/>
          </a:p>
          <a:p>
            <a:r>
              <a:rPr lang="en-US" dirty="0"/>
              <a:t>Many clubs hesitate to post because they think they need the perfect photo, the perfect wording, or the perfect graphic. The truth is, none of that matters as much as simply showing up—again and again.</a:t>
            </a:r>
          </a:p>
          <a:p>
            <a:endParaRPr lang="en-US" dirty="0"/>
          </a:p>
          <a:p>
            <a:r>
              <a:rPr lang="en-US" dirty="0"/>
              <a:t>Facebook rewards activity. People trust what they see consistently. And communities connect with organizations that feel active, visible, and engaged.</a:t>
            </a:r>
          </a:p>
          <a:p>
            <a:endParaRPr lang="en-US" dirty="0"/>
          </a:p>
          <a:p>
            <a:r>
              <a:rPr lang="en-US" dirty="0"/>
              <a:t>This topic is about building </a:t>
            </a:r>
            <a:r>
              <a:rPr lang="en-US" i="1" dirty="0"/>
              <a:t>habits</a:t>
            </a:r>
            <a:r>
              <a:rPr lang="en-US" dirty="0"/>
              <a:t>, not pressure. It’s about creating a rhythm of posting that feels manageable, repeatable, and sustainable for clubs of all sizes.</a:t>
            </a:r>
          </a:p>
          <a:p>
            <a:endParaRPr lang="en-US" dirty="0"/>
          </a:p>
          <a:p>
            <a:r>
              <a:rPr lang="en-US" dirty="0"/>
              <a:t>That’s why we’re encouraging a </a:t>
            </a:r>
            <a:r>
              <a:rPr lang="en-US" b="1" dirty="0"/>
              <a:t>90-day pilot period</a:t>
            </a:r>
            <a:r>
              <a:rPr lang="en-US" dirty="0"/>
              <a:t>—a short, realistic commitment where clubs focus on posting regularly, learning what works, and gaining confidence along the way.</a:t>
            </a:r>
          </a:p>
          <a:p>
            <a:endParaRPr lang="en-US" dirty="0"/>
          </a:p>
          <a:p>
            <a:r>
              <a:rPr lang="en-US" dirty="0"/>
              <a:t>Consistency is what turns:</a:t>
            </a:r>
          </a:p>
          <a:p>
            <a:r>
              <a:rPr lang="en-US" dirty="0"/>
              <a:t>Events into awareness</a:t>
            </a:r>
          </a:p>
          <a:p>
            <a:r>
              <a:rPr lang="en-US" dirty="0"/>
              <a:t>Awareness into engagement</a:t>
            </a:r>
          </a:p>
          <a:p>
            <a:r>
              <a:rPr lang="en-US" dirty="0"/>
              <a:t>Engagement into community trust</a:t>
            </a:r>
          </a:p>
          <a:p>
            <a:r>
              <a:rPr lang="en-US" dirty="0"/>
              <a:t>And once that trust is built, growth follows.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5</a:t>
            </a:fld>
            <a:endParaRPr lang="en-US"/>
          </a:p>
        </p:txBody>
      </p:sp>
    </p:spTree>
    <p:extLst>
      <p:ext uri="{BB962C8B-B14F-4D97-AF65-F5344CB8AC3E}">
        <p14:creationId xmlns:p14="http://schemas.microsoft.com/office/powerpoint/2010/main" val="3067838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Top Priority: Service Projects</a:t>
            </a:r>
          </a:p>
          <a:p>
            <a:r>
              <a:rPr lang="en-US" dirty="0"/>
              <a:t>Service projects should be the </a:t>
            </a:r>
            <a:r>
              <a:rPr lang="en-US" b="1" dirty="0"/>
              <a:t>#1 content focus</a:t>
            </a:r>
            <a:r>
              <a:rPr lang="en-US" dirty="0"/>
              <a:t> on a club’s Facebook page.</a:t>
            </a:r>
          </a:p>
          <a:p>
            <a:r>
              <a:rPr lang="en-US" dirty="0"/>
              <a:t>Aim for </a:t>
            </a:r>
            <a:r>
              <a:rPr lang="en-US" b="1" dirty="0"/>
              <a:t>at least one service project per month</a:t>
            </a:r>
            <a:endParaRPr lang="en-US" dirty="0"/>
          </a:p>
          <a:p>
            <a:r>
              <a:rPr lang="en-US" dirty="0"/>
              <a:t>Service posts show impact, purpose, and relevance</a:t>
            </a:r>
          </a:p>
          <a:p>
            <a:r>
              <a:rPr lang="en-US" dirty="0"/>
              <a:t>Service content builds trust and community awareness</a:t>
            </a:r>
          </a:p>
          <a:p>
            <a:endParaRPr lang="en-US" dirty="0"/>
          </a:p>
          <a:p>
            <a:r>
              <a:rPr lang="en-US" b="1" dirty="0"/>
              <a:t>If Your Club Has No Recent Service to Share</a:t>
            </a:r>
          </a:p>
          <a:p>
            <a:r>
              <a:rPr lang="en-US" dirty="0"/>
              <a:t>Create a </a:t>
            </a:r>
            <a:r>
              <a:rPr lang="en-US" b="1" dirty="0"/>
              <a:t>generic service-focused post</a:t>
            </a:r>
            <a:r>
              <a:rPr lang="en-US" dirty="0"/>
              <a:t> explaining what Lions do</a:t>
            </a:r>
          </a:p>
          <a:p>
            <a:r>
              <a:rPr lang="en-US" dirty="0"/>
              <a:t>Highlight the causes your club supports</a:t>
            </a:r>
          </a:p>
          <a:p>
            <a:r>
              <a:rPr lang="en-US" dirty="0"/>
              <a:t>Share how Lions help locally and globally</a:t>
            </a:r>
          </a:p>
          <a:p>
            <a:endParaRPr lang="en-US" dirty="0"/>
          </a:p>
          <a:p>
            <a:r>
              <a:rPr lang="en-US" b="1" dirty="0"/>
              <a:t>If More Service Opportunities Are Needed</a:t>
            </a:r>
          </a:p>
          <a:p>
            <a:r>
              <a:rPr lang="en-US" dirty="0"/>
              <a:t>Partner with another Lions Club</a:t>
            </a:r>
          </a:p>
          <a:p>
            <a:r>
              <a:rPr lang="en-US" dirty="0"/>
              <a:t>Plan a </a:t>
            </a:r>
            <a:r>
              <a:rPr lang="en-US" b="1" dirty="0"/>
              <a:t>joint service project</a:t>
            </a:r>
            <a:endParaRPr lang="en-US" dirty="0"/>
          </a:p>
          <a:p>
            <a:r>
              <a:rPr lang="en-US" dirty="0"/>
              <a:t>Both clubs benefit from shared service and shared content</a:t>
            </a:r>
          </a:p>
          <a:p>
            <a:r>
              <a:rPr lang="en-US" dirty="0"/>
              <a:t>Partnerships increase impact and make content creation easier.</a:t>
            </a:r>
          </a:p>
          <a:p>
            <a:br>
              <a:rPr lang="en-US" dirty="0"/>
            </a:br>
            <a:endParaRPr lang="en-US" dirty="0"/>
          </a:p>
          <a:p>
            <a:r>
              <a:rPr lang="en-US" b="1" dirty="0"/>
              <a:t>Creating a Healthy Content Mix</a:t>
            </a:r>
          </a:p>
          <a:p>
            <a:r>
              <a:rPr lang="en-US" dirty="0"/>
              <a:t>A strong Facebook page includes a balance of:</a:t>
            </a:r>
          </a:p>
          <a:p>
            <a:r>
              <a:rPr lang="en-US" b="1" dirty="0"/>
              <a:t>Service project storytelling</a:t>
            </a:r>
            <a:r>
              <a:rPr lang="en-US" dirty="0"/>
              <a:t> (primary focus)</a:t>
            </a:r>
          </a:p>
          <a:p>
            <a:r>
              <a:rPr lang="en-US" b="1" dirty="0"/>
              <a:t>Member recruitment messaging</a:t>
            </a:r>
            <a:r>
              <a:rPr lang="en-US" dirty="0"/>
              <a:t> (secondary focus)</a:t>
            </a:r>
          </a:p>
          <a:p>
            <a:r>
              <a:rPr lang="en-US" dirty="0"/>
              <a:t>Use the recruitment graphics provided by the MD19 Marketing Team to support membership growth. These should be sprinkled in naturally alongside service content—not replace it.</a:t>
            </a:r>
          </a:p>
          <a:p>
            <a:r>
              <a:rPr lang="en-US" dirty="0"/>
              <a:t>Service shows </a:t>
            </a:r>
            <a:r>
              <a:rPr lang="en-US" i="1" dirty="0"/>
              <a:t>what</a:t>
            </a:r>
            <a:r>
              <a:rPr lang="en-US" dirty="0"/>
              <a:t> Lions do.</a:t>
            </a:r>
            <a:br>
              <a:rPr lang="en-US" dirty="0"/>
            </a:br>
            <a:r>
              <a:rPr lang="en-US" dirty="0"/>
              <a:t>Recruiting invites people to </a:t>
            </a:r>
            <a:r>
              <a:rPr lang="en-US" i="1" dirty="0"/>
              <a:t>join in</a:t>
            </a:r>
            <a:r>
              <a:rPr lang="en-US" dirty="0"/>
              <a:t>.</a:t>
            </a:r>
          </a:p>
          <a:p>
            <a:br>
              <a:rPr lang="en-US" dirty="0"/>
            </a:br>
            <a:endParaRPr lang="en-US" dirty="0"/>
          </a:p>
          <a:p>
            <a:r>
              <a:rPr lang="en-US" b="1" dirty="0"/>
              <a:t>Key Takeaway</a:t>
            </a:r>
          </a:p>
          <a:p>
            <a:r>
              <a:rPr lang="en-US" dirty="0"/>
              <a:t>Photos tell the Lions story faster than words.</a:t>
            </a:r>
          </a:p>
          <a:p>
            <a:r>
              <a:rPr lang="en-US" dirty="0"/>
              <a:t>By consistently sharing strong service photos, simple captions, and a balanced mix of content, clubs make Lions:</a:t>
            </a:r>
          </a:p>
          <a:p>
            <a:r>
              <a:rPr lang="en-US" dirty="0"/>
              <a:t>Visible</a:t>
            </a:r>
          </a:p>
          <a:p>
            <a:r>
              <a:rPr lang="en-US" dirty="0"/>
              <a:t>Approachable</a:t>
            </a:r>
          </a:p>
          <a:p>
            <a:r>
              <a:rPr lang="en-US" dirty="0"/>
              <a:t>Relevant to their community</a:t>
            </a:r>
          </a:p>
          <a:p>
            <a:r>
              <a:rPr lang="en-US" dirty="0"/>
              <a:t>When people see Lions in action, interest grows—and growth follows.</a:t>
            </a:r>
          </a:p>
          <a:p>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6</a:t>
            </a:fld>
            <a:endParaRPr lang="en-US"/>
          </a:p>
        </p:txBody>
      </p:sp>
    </p:spTree>
    <p:extLst>
      <p:ext uri="{BB962C8B-B14F-4D97-AF65-F5344CB8AC3E}">
        <p14:creationId xmlns:p14="http://schemas.microsoft.com/office/powerpoint/2010/main" val="1628548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90-Day Consistency Pilot: A Simple Approach That Works</a:t>
            </a:r>
          </a:p>
          <a:p>
            <a:r>
              <a:rPr lang="en-US" dirty="0"/>
              <a:t>To help clubs build strong and sustainable Facebook habits, we encourage a </a:t>
            </a:r>
            <a:r>
              <a:rPr lang="en-US" b="1" dirty="0"/>
              <a:t>90-day consistency pilot</a:t>
            </a:r>
            <a:r>
              <a:rPr lang="en-US" dirty="0"/>
              <a:t>. This is not about perfection or posting every day—it’s about creating a realistic rhythm and sticking with it long enough to see results.</a:t>
            </a:r>
          </a:p>
          <a:p>
            <a:r>
              <a:rPr lang="en-US" dirty="0"/>
              <a:t>Over 90 days, clubs begin to:</a:t>
            </a:r>
          </a:p>
          <a:p>
            <a:r>
              <a:rPr lang="en-US" dirty="0"/>
              <a:t>Build confidence in posting</a:t>
            </a:r>
          </a:p>
          <a:p>
            <a:r>
              <a:rPr lang="en-US" dirty="0"/>
              <a:t>Develop repeatable habits</a:t>
            </a:r>
          </a:p>
          <a:p>
            <a:r>
              <a:rPr lang="en-US" dirty="0"/>
              <a:t>Create enough visible content for community members to recognize activity</a:t>
            </a:r>
          </a:p>
          <a:p>
            <a:r>
              <a:rPr lang="en-US" dirty="0"/>
              <a:t>Learn what works for their club and their audience</a:t>
            </a:r>
          </a:p>
          <a:p>
            <a:r>
              <a:rPr lang="en-US" dirty="0"/>
              <a:t>A short-term commitment makes the process manageable and less intimidating.</a:t>
            </a:r>
          </a:p>
          <a:p>
            <a:br>
              <a:rPr lang="en-US" dirty="0"/>
            </a:br>
            <a:endParaRPr lang="en-US" dirty="0"/>
          </a:p>
          <a:p>
            <a:r>
              <a:rPr lang="en-US" b="1" dirty="0"/>
              <a:t>Posting Checklist: Before, During, and After Activities</a:t>
            </a:r>
          </a:p>
          <a:p>
            <a:r>
              <a:rPr lang="en-US" dirty="0"/>
              <a:t>The most effective Facebook pages follow a simple pattern: </a:t>
            </a:r>
            <a:r>
              <a:rPr lang="en-US" b="1" dirty="0"/>
              <a:t>before the activity, leading up to it, and immediately after</a:t>
            </a:r>
            <a:r>
              <a:rPr lang="en-US" dirty="0"/>
              <a:t>.</a:t>
            </a:r>
          </a:p>
          <a:p>
            <a:r>
              <a:rPr lang="en-US" b="1" dirty="0"/>
              <a:t>Before the Activity</a:t>
            </a:r>
          </a:p>
          <a:p>
            <a:r>
              <a:rPr lang="en-US" dirty="0"/>
              <a:t>Every activity should be posted </a:t>
            </a:r>
            <a:r>
              <a:rPr lang="en-US" b="1" dirty="0"/>
              <a:t>before it happens</a:t>
            </a:r>
            <a:r>
              <a:rPr lang="en-US" dirty="0"/>
              <a:t>. This creates awareness and gives the community a chance to engage.</a:t>
            </a:r>
          </a:p>
          <a:p>
            <a:r>
              <a:rPr lang="en-US" dirty="0"/>
              <a:t>Use </a:t>
            </a:r>
            <a:r>
              <a:rPr lang="en-US" b="1" dirty="0"/>
              <a:t>Facebook Events</a:t>
            </a:r>
            <a:r>
              <a:rPr lang="en-US" dirty="0"/>
              <a:t> whenever possible</a:t>
            </a:r>
            <a:br>
              <a:rPr lang="en-US" dirty="0"/>
            </a:br>
            <a:r>
              <a:rPr lang="en-US" dirty="0"/>
              <a:t>Facebook Events extend your reach beyond your page and make activities easier to find and share.</a:t>
            </a:r>
          </a:p>
          <a:p>
            <a:r>
              <a:rPr lang="en-US" dirty="0"/>
              <a:t>Create the Facebook Event </a:t>
            </a:r>
            <a:r>
              <a:rPr lang="en-US" b="1" dirty="0"/>
              <a:t>three weeks in advance</a:t>
            </a:r>
            <a:r>
              <a:rPr lang="en-US" dirty="0"/>
              <a:t> when possible</a:t>
            </a:r>
          </a:p>
          <a:p>
            <a:r>
              <a:rPr lang="en-US" dirty="0"/>
              <a:t>Build a posting schedule based on the event date</a:t>
            </a:r>
          </a:p>
          <a:p>
            <a:r>
              <a:rPr lang="en-US" b="1" dirty="0"/>
              <a:t>Leading Up to the Event</a:t>
            </a:r>
          </a:p>
          <a:p>
            <a:r>
              <a:rPr lang="en-US" dirty="0"/>
              <a:t>As the event approaches:</a:t>
            </a:r>
          </a:p>
          <a:p>
            <a:r>
              <a:rPr lang="en-US" dirty="0"/>
              <a:t>Post reminders</a:t>
            </a:r>
          </a:p>
          <a:p>
            <a:r>
              <a:rPr lang="en-US" dirty="0"/>
              <a:t>Share short updates or photos</a:t>
            </a:r>
          </a:p>
          <a:p>
            <a:r>
              <a:rPr lang="en-US" dirty="0"/>
              <a:t>Build excitement and curiosity</a:t>
            </a:r>
          </a:p>
          <a:p>
            <a:r>
              <a:rPr lang="en-US" dirty="0"/>
              <a:t>Invite </a:t>
            </a:r>
            <a:r>
              <a:rPr lang="en-US" b="1" dirty="0"/>
              <a:t>community members</a:t>
            </a:r>
            <a:r>
              <a:rPr lang="en-US" dirty="0"/>
              <a:t>, not just Lions</a:t>
            </a:r>
          </a:p>
          <a:p>
            <a:r>
              <a:rPr lang="en-US" dirty="0"/>
              <a:t>These reminders help keep the event visible and reinforce that Lions are active and welcoming.</a:t>
            </a:r>
          </a:p>
          <a:p>
            <a:r>
              <a:rPr lang="en-US" b="1" dirty="0"/>
              <a:t>After the Event</a:t>
            </a:r>
          </a:p>
          <a:p>
            <a:r>
              <a:rPr lang="en-US" dirty="0"/>
              <a:t>Post </a:t>
            </a:r>
            <a:r>
              <a:rPr lang="en-US" b="1" dirty="0"/>
              <a:t>the same day or within 24 hours</a:t>
            </a:r>
            <a:r>
              <a:rPr lang="en-US" dirty="0"/>
              <a:t> while the experience is still fresh.</a:t>
            </a:r>
          </a:p>
          <a:p>
            <a:r>
              <a:rPr lang="en-US" dirty="0"/>
              <a:t>Share photos</a:t>
            </a:r>
          </a:p>
          <a:p>
            <a:r>
              <a:rPr lang="en-US" dirty="0"/>
              <a:t>Briefly explain what happened and why it mattered</a:t>
            </a:r>
          </a:p>
          <a:p>
            <a:r>
              <a:rPr lang="en-US" dirty="0"/>
              <a:t>Thank participants or the community</a:t>
            </a:r>
          </a:p>
          <a:p>
            <a:r>
              <a:rPr lang="en-US" dirty="0"/>
              <a:t>Timely posts feel authentic and complete the story.</a:t>
            </a:r>
          </a:p>
          <a:p>
            <a:br>
              <a:rPr lang="en-US" dirty="0"/>
            </a:br>
            <a:endParaRPr lang="en-US" dirty="0"/>
          </a:p>
          <a:p>
            <a:r>
              <a:rPr lang="en-US" b="1" dirty="0"/>
              <a:t>Why This Works</a:t>
            </a:r>
          </a:p>
          <a:p>
            <a:r>
              <a:rPr lang="en-US" dirty="0"/>
              <a:t>This approach works because it aligns with how Facebook and people behave.</a:t>
            </a:r>
          </a:p>
          <a:p>
            <a:r>
              <a:rPr lang="en-US" dirty="0"/>
              <a:t>Facebook favors </a:t>
            </a:r>
            <a:r>
              <a:rPr lang="en-US" b="1" dirty="0"/>
              <a:t>active pages</a:t>
            </a:r>
            <a:endParaRPr lang="en-US" dirty="0"/>
          </a:p>
          <a:p>
            <a:r>
              <a:rPr lang="en-US" dirty="0"/>
              <a:t>Repetition builds </a:t>
            </a:r>
            <a:r>
              <a:rPr lang="en-US" b="1" dirty="0"/>
              <a:t>recognition</a:t>
            </a:r>
            <a:endParaRPr lang="en-US" dirty="0"/>
          </a:p>
          <a:p>
            <a:r>
              <a:rPr lang="en-US" dirty="0"/>
              <a:t>Consistency builds </a:t>
            </a:r>
            <a:r>
              <a:rPr lang="en-US" b="1" dirty="0"/>
              <a:t>confidence</a:t>
            </a:r>
            <a:r>
              <a:rPr lang="en-US" dirty="0"/>
              <a:t>—for both the club and the audience</a:t>
            </a:r>
          </a:p>
          <a:p>
            <a:r>
              <a:rPr lang="en-US" dirty="0"/>
              <a:t>When people repeatedly see Lions serving the community, trust and familiarity grow naturally.</a:t>
            </a:r>
          </a:p>
          <a:p>
            <a:br>
              <a:rPr lang="en-US" dirty="0"/>
            </a:br>
            <a:endParaRPr lang="en-US" dirty="0"/>
          </a:p>
          <a:p>
            <a:r>
              <a:rPr lang="en-US" b="1" dirty="0"/>
              <a:t>A Word of Encouragement</a:t>
            </a:r>
          </a:p>
          <a:p>
            <a:r>
              <a:rPr lang="en-US" dirty="0"/>
              <a:t>You do not need fancy graphics, perfect photos, or carefully polished wording.</a:t>
            </a:r>
          </a:p>
          <a:p>
            <a:r>
              <a:rPr lang="en-US" dirty="0"/>
              <a:t>You simply need to </a:t>
            </a:r>
            <a:r>
              <a:rPr lang="en-US" b="1" dirty="0"/>
              <a:t>show up consistently</a:t>
            </a:r>
            <a:r>
              <a:rPr lang="en-US" dirty="0"/>
              <a:t>.</a:t>
            </a:r>
          </a:p>
          <a:p>
            <a:r>
              <a:rPr lang="en-US" dirty="0"/>
              <a:t>Real photos, simple captions, and steady posting matter far more than perfection.</a:t>
            </a:r>
          </a:p>
          <a:p>
            <a:br>
              <a:rPr lang="en-US" dirty="0"/>
            </a:br>
            <a:endParaRPr lang="en-US" dirty="0"/>
          </a:p>
          <a:p>
            <a:r>
              <a:rPr lang="en-US" b="1" dirty="0"/>
              <a:t>Key Takeaway</a:t>
            </a:r>
          </a:p>
          <a:p>
            <a:r>
              <a:rPr lang="en-US" b="1" dirty="0"/>
              <a:t>Consistency is what builds visibility, reach, and momentum.</a:t>
            </a:r>
            <a:endParaRPr lang="en-US" dirty="0"/>
          </a:p>
          <a:p>
            <a:r>
              <a:rPr lang="en-US" dirty="0"/>
              <a:t>When clubs commit to steady posting over time, community awareness grows—and growth becomes possible.</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7</a:t>
            </a:fld>
            <a:endParaRPr lang="en-US"/>
          </a:p>
        </p:txBody>
      </p:sp>
    </p:spTree>
    <p:extLst>
      <p:ext uri="{BB962C8B-B14F-4D97-AF65-F5344CB8AC3E}">
        <p14:creationId xmlns:p14="http://schemas.microsoft.com/office/powerpoint/2010/main" val="1524014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Topic 3: Photos &amp; Content Strategy</a:t>
            </a:r>
          </a:p>
          <a:p>
            <a:r>
              <a:rPr lang="en-US" dirty="0"/>
              <a:t>Photos are the most important part of a Facebook post. Strong photos stop people from scrolling, tell a story quickly, and help the community understand what Lions do—often before they read a single word.</a:t>
            </a:r>
          </a:p>
          <a:p>
            <a:r>
              <a:rPr lang="en-US" dirty="0"/>
              <a:t>This section provides guidance on choosing effective photos, writing simple captions, and building a balanced content mix that supports service visibility and membership growth.</a:t>
            </a:r>
          </a:p>
          <a:p>
            <a:br>
              <a:rPr lang="en-US" dirty="0"/>
            </a:br>
            <a:endParaRPr lang="en-US" dirty="0"/>
          </a:p>
          <a:p>
            <a:r>
              <a:rPr lang="en-US" b="1" dirty="0"/>
              <a:t>What Types of Photos Perform Best</a:t>
            </a:r>
          </a:p>
          <a:p>
            <a:r>
              <a:rPr lang="en-US" dirty="0"/>
              <a:t>The best-performing photos show </a:t>
            </a:r>
            <a:r>
              <a:rPr lang="en-US" b="1" dirty="0"/>
              <a:t>people and action</a:t>
            </a:r>
            <a:r>
              <a:rPr lang="en-US" dirty="0"/>
              <a:t>. These images feel authentic and help the community picture Lions actively serving.</a:t>
            </a:r>
          </a:p>
          <a:p>
            <a:r>
              <a:rPr lang="en-US" dirty="0"/>
              <a:t>Strong photo examples include:</a:t>
            </a:r>
          </a:p>
          <a:p>
            <a:r>
              <a:rPr lang="en-US" dirty="0"/>
              <a:t>Lions </a:t>
            </a:r>
            <a:r>
              <a:rPr lang="en-US" b="1" dirty="0"/>
              <a:t>in action</a:t>
            </a:r>
            <a:r>
              <a:rPr lang="en-US" dirty="0"/>
              <a:t> (serving, sorting, building, assisting)</a:t>
            </a:r>
          </a:p>
          <a:p>
            <a:r>
              <a:rPr lang="en-US" dirty="0"/>
              <a:t>Faces and natural interactions</a:t>
            </a:r>
          </a:p>
          <a:p>
            <a:r>
              <a:rPr lang="en-US" dirty="0"/>
              <a:t>Community members engaging with Lions</a:t>
            </a:r>
          </a:p>
          <a:p>
            <a:r>
              <a:rPr lang="en-US" dirty="0"/>
              <a:t>Clear Lions visibility (shirts, vests, banners, signage)</a:t>
            </a:r>
          </a:p>
          <a:p>
            <a:r>
              <a:rPr lang="en-US" dirty="0"/>
              <a:t>Group photos taken after an event are fine, but action photos taken </a:t>
            </a:r>
            <a:r>
              <a:rPr lang="en-US" b="1" dirty="0"/>
              <a:t>during</a:t>
            </a:r>
            <a:r>
              <a:rPr lang="en-US" dirty="0"/>
              <a:t> the service tell a much stronger story.</a:t>
            </a:r>
          </a:p>
          <a:p>
            <a:r>
              <a:rPr lang="en-US" b="1" dirty="0"/>
              <a:t>Quick tip:</a:t>
            </a:r>
            <a:br>
              <a:rPr lang="en-US" dirty="0"/>
            </a:br>
            <a:r>
              <a:rPr lang="en-US" dirty="0"/>
              <a:t>If you can only take one photo, take it </a:t>
            </a:r>
            <a:r>
              <a:rPr lang="en-US" i="1" dirty="0"/>
              <a:t>while the service is happening</a:t>
            </a:r>
            <a:r>
              <a:rPr lang="en-US" dirty="0"/>
              <a:t>, not after it’s over.</a:t>
            </a:r>
          </a:p>
          <a:p>
            <a:br>
              <a:rPr lang="en-US" dirty="0"/>
            </a:br>
            <a:endParaRPr lang="en-US" dirty="0"/>
          </a:p>
          <a:p>
            <a:r>
              <a:rPr lang="en-US" b="1" dirty="0"/>
              <a:t>Using AI to Write Captions Quickly</a:t>
            </a:r>
          </a:p>
          <a:p>
            <a:r>
              <a:rPr lang="en-US" dirty="0"/>
              <a:t>Writing captions does not need to be time-consuming. AI tools can help clubs create short, engaging captions that match their photos.</a:t>
            </a:r>
          </a:p>
          <a:p>
            <a:r>
              <a:rPr lang="en-US" dirty="0"/>
              <a:t>A simple caption formula works well:</a:t>
            </a:r>
          </a:p>
          <a:p>
            <a:r>
              <a:rPr lang="en-US" dirty="0"/>
              <a:t>Who did the service</a:t>
            </a:r>
          </a:p>
          <a:p>
            <a:r>
              <a:rPr lang="en-US" dirty="0"/>
              <a:t>What was done</a:t>
            </a:r>
          </a:p>
          <a:p>
            <a:r>
              <a:rPr lang="en-US" dirty="0"/>
              <a:t>Where it happened</a:t>
            </a:r>
          </a:p>
          <a:p>
            <a:r>
              <a:rPr lang="en-US" dirty="0"/>
              <a:t>Why it mattered</a:t>
            </a:r>
          </a:p>
          <a:p>
            <a:r>
              <a:rPr lang="en-US" dirty="0"/>
              <a:t>Example prompt for AI tools:</a:t>
            </a:r>
          </a:p>
          <a:p>
            <a:r>
              <a:rPr lang="en-US" dirty="0"/>
              <a:t> Write a friendly Facebook caption explaining this Lions service project and why it helps the community. </a:t>
            </a:r>
          </a:p>
          <a:p>
            <a:r>
              <a:rPr lang="en-US" dirty="0"/>
              <a:t>Captions should be:</a:t>
            </a:r>
          </a:p>
          <a:p>
            <a:r>
              <a:rPr lang="en-US" dirty="0"/>
              <a:t>Clear and conversational</a:t>
            </a:r>
          </a:p>
          <a:p>
            <a:r>
              <a:rPr lang="en-US" dirty="0"/>
              <a:t>Written so non-Lions can understand</a:t>
            </a:r>
          </a:p>
          <a:p>
            <a:r>
              <a:rPr lang="en-US" dirty="0"/>
              <a:t>Focused on service impact, not internal details</a:t>
            </a:r>
          </a:p>
          <a:p>
            <a:br>
              <a:rPr lang="en-US" dirty="0"/>
            </a:br>
            <a:endParaRPr lang="en-US" dirty="0"/>
          </a:p>
          <a:p>
            <a:r>
              <a:rPr lang="en-US" b="1" dirty="0"/>
              <a:t>How Many Photos to Post</a:t>
            </a:r>
          </a:p>
          <a:p>
            <a:r>
              <a:rPr lang="en-US" dirty="0"/>
              <a:t>More photos are not always better.</a:t>
            </a:r>
          </a:p>
          <a:p>
            <a:r>
              <a:rPr lang="en-US" dirty="0"/>
              <a:t>Recommended guidelines:</a:t>
            </a:r>
          </a:p>
          <a:p>
            <a:r>
              <a:rPr lang="en-US" b="1" dirty="0"/>
              <a:t>3–5 strong photos</a:t>
            </a:r>
            <a:r>
              <a:rPr lang="en-US" dirty="0"/>
              <a:t> per post</a:t>
            </a:r>
          </a:p>
          <a:p>
            <a:r>
              <a:rPr lang="en-US" dirty="0"/>
              <a:t>Choose quality over quantity</a:t>
            </a:r>
          </a:p>
          <a:p>
            <a:r>
              <a:rPr lang="en-US" dirty="0"/>
              <a:t>Avoid uploading long photo albums unless they add value</a:t>
            </a:r>
          </a:p>
          <a:p>
            <a:r>
              <a:rPr lang="en-US" dirty="0"/>
              <a:t>A few clear, meaningful photos are more effective than many similar ones.</a:t>
            </a:r>
          </a:p>
          <a:p>
            <a:br>
              <a:rPr lang="en-US" dirty="0"/>
            </a:br>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8</a:t>
            </a:fld>
            <a:endParaRPr lang="en-US"/>
          </a:p>
        </p:txBody>
      </p:sp>
    </p:spTree>
    <p:extLst>
      <p:ext uri="{BB962C8B-B14F-4D97-AF65-F5344CB8AC3E}">
        <p14:creationId xmlns:p14="http://schemas.microsoft.com/office/powerpoint/2010/main" val="4080226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GOOD Photos</a:t>
            </a:r>
          </a:p>
          <a:p>
            <a:r>
              <a:rPr lang="en-US" dirty="0"/>
              <a:t>A </a:t>
            </a:r>
            <a:r>
              <a:rPr lang="en-US" b="1" dirty="0"/>
              <a:t>Good</a:t>
            </a:r>
            <a:r>
              <a:rPr lang="en-US" dirty="0"/>
              <a:t> photo is one that documents participation. These photos are easy to take and commonly shared, and they still have value.</a:t>
            </a:r>
          </a:p>
          <a:p>
            <a:r>
              <a:rPr lang="en-US" dirty="0"/>
              <a:t>Good photos typically include:</a:t>
            </a:r>
          </a:p>
          <a:p>
            <a:r>
              <a:rPr lang="en-US" dirty="0"/>
              <a:t>Group photos taken </a:t>
            </a:r>
            <a:r>
              <a:rPr lang="en-US" b="1" dirty="0"/>
              <a:t>after</a:t>
            </a:r>
            <a:r>
              <a:rPr lang="en-US" dirty="0"/>
              <a:t> an event</a:t>
            </a:r>
          </a:p>
          <a:p>
            <a:r>
              <a:rPr lang="en-US" dirty="0"/>
              <a:t>Lions standing or sitting in a line</a:t>
            </a:r>
          </a:p>
          <a:p>
            <a:r>
              <a:rPr lang="en-US" dirty="0"/>
              <a:t>Everyone smiling at the camera</a:t>
            </a:r>
          </a:p>
          <a:p>
            <a:r>
              <a:rPr lang="en-US" dirty="0"/>
              <a:t>Little visible action or motion</a:t>
            </a:r>
          </a:p>
          <a:p>
            <a:endParaRPr lang="en-US" b="1" dirty="0"/>
          </a:p>
          <a:p>
            <a:r>
              <a:rPr lang="en-US" b="1" dirty="0"/>
              <a:t>Why these photos are good:</a:t>
            </a:r>
            <a:endParaRPr lang="en-US" dirty="0"/>
          </a:p>
          <a:p>
            <a:r>
              <a:rPr lang="en-US" dirty="0"/>
              <a:t>They show that an activity happened</a:t>
            </a:r>
          </a:p>
          <a:p>
            <a:r>
              <a:rPr lang="en-US" dirty="0"/>
              <a:t>They recognize member involvement</a:t>
            </a:r>
          </a:p>
          <a:p>
            <a:r>
              <a:rPr lang="en-US" dirty="0"/>
              <a:t>They are quick and comfortable to take</a:t>
            </a:r>
          </a:p>
          <a:p>
            <a:endParaRPr lang="en-US" b="1" dirty="0"/>
          </a:p>
          <a:p>
            <a:r>
              <a:rPr lang="en-US" b="1" dirty="0"/>
              <a:t>Limitations of good photos:</a:t>
            </a:r>
            <a:endParaRPr lang="en-US" dirty="0"/>
          </a:p>
          <a:p>
            <a:r>
              <a:rPr lang="en-US" dirty="0"/>
              <a:t>They often require insider knowledge to understand</a:t>
            </a:r>
          </a:p>
          <a:p>
            <a:r>
              <a:rPr lang="en-US" dirty="0"/>
              <a:t>They don’t clearly show </a:t>
            </a:r>
            <a:r>
              <a:rPr lang="en-US" i="1" dirty="0"/>
              <a:t>what</a:t>
            </a:r>
            <a:r>
              <a:rPr lang="en-US" dirty="0"/>
              <a:t> service was performed</a:t>
            </a:r>
          </a:p>
          <a:p>
            <a:r>
              <a:rPr lang="en-US" dirty="0"/>
              <a:t>They are less engaging for people outside the club</a:t>
            </a:r>
          </a:p>
          <a:p>
            <a:r>
              <a:rPr lang="en-US" dirty="0"/>
              <a:t>Good photos work best for internal communication and record-keeping, but on their own, they may not fully capture the impact of Lions service for the community.</a:t>
            </a:r>
          </a:p>
          <a:p>
            <a:br>
              <a:rPr lang="en-US" dirty="0"/>
            </a:br>
            <a:endParaRPr lang="en-US" dirty="0"/>
          </a:p>
          <a:p>
            <a:r>
              <a:rPr lang="en-US" b="1" dirty="0"/>
              <a:t>BETTER Photos</a:t>
            </a:r>
          </a:p>
          <a:p>
            <a:r>
              <a:rPr lang="en-US" dirty="0"/>
              <a:t>A </a:t>
            </a:r>
            <a:r>
              <a:rPr lang="en-US" b="1" dirty="0"/>
              <a:t>Better</a:t>
            </a:r>
            <a:r>
              <a:rPr lang="en-US" dirty="0"/>
              <a:t> photo tells a story. These images help people immediately understand what Lions are doing and why it matters.</a:t>
            </a:r>
          </a:p>
          <a:p>
            <a:r>
              <a:rPr lang="en-US" dirty="0"/>
              <a:t>Better photos typically include:</a:t>
            </a:r>
          </a:p>
          <a:p>
            <a:r>
              <a:rPr lang="en-US" dirty="0"/>
              <a:t>Lions </a:t>
            </a:r>
            <a:r>
              <a:rPr lang="en-US" b="1" dirty="0"/>
              <a:t>in action</a:t>
            </a:r>
            <a:r>
              <a:rPr lang="en-US" dirty="0"/>
              <a:t> during the service</a:t>
            </a:r>
          </a:p>
          <a:p>
            <a:r>
              <a:rPr lang="en-US" dirty="0"/>
              <a:t>Close-ups of hands, faces, or interaction</a:t>
            </a:r>
          </a:p>
          <a:p>
            <a:r>
              <a:rPr lang="en-US" dirty="0"/>
              <a:t>Movement and natural moments</a:t>
            </a:r>
          </a:p>
          <a:p>
            <a:r>
              <a:rPr lang="en-US" dirty="0"/>
              <a:t>Community members engaging with Lions</a:t>
            </a:r>
          </a:p>
          <a:p>
            <a:r>
              <a:rPr lang="en-US" dirty="0"/>
              <a:t>Visible Lions branding when possible</a:t>
            </a:r>
          </a:p>
          <a:p>
            <a:endParaRPr lang="en-US" b="1" dirty="0"/>
          </a:p>
          <a:p>
            <a:r>
              <a:rPr lang="en-US" b="1" dirty="0"/>
              <a:t>Why these photos work better:</a:t>
            </a:r>
            <a:endParaRPr lang="en-US" dirty="0"/>
          </a:p>
          <a:p>
            <a:r>
              <a:rPr lang="en-US" dirty="0"/>
              <a:t>They clearly show the service being performed</a:t>
            </a:r>
          </a:p>
          <a:p>
            <a:r>
              <a:rPr lang="en-US" dirty="0"/>
              <a:t>They feel authentic and human</a:t>
            </a:r>
          </a:p>
          <a:p>
            <a:r>
              <a:rPr lang="en-US" dirty="0"/>
              <a:t>They stop people from scrolling</a:t>
            </a:r>
          </a:p>
          <a:p>
            <a:r>
              <a:rPr lang="en-US" dirty="0"/>
              <a:t>They help non-Lions understand Lions’ impact instantly</a:t>
            </a:r>
          </a:p>
          <a:p>
            <a:r>
              <a:rPr lang="en-US" dirty="0"/>
              <a:t>Better photos allow the viewer to imagine themselves participating, which is a powerful step toward engagement and interest.</a:t>
            </a:r>
          </a:p>
          <a:p>
            <a:br>
              <a:rPr lang="en-US" dirty="0"/>
            </a:br>
            <a:endParaRPr lang="en-US" dirty="0"/>
          </a:p>
          <a:p>
            <a:r>
              <a:rPr lang="en-US" b="1" dirty="0"/>
              <a:t>Quick Comparison</a:t>
            </a:r>
          </a:p>
          <a:p>
            <a:r>
              <a:rPr lang="en-US" b="1" dirty="0"/>
              <a:t>Good photos</a:t>
            </a:r>
            <a:r>
              <a:rPr lang="en-US" dirty="0"/>
              <a:t> show </a:t>
            </a:r>
            <a:r>
              <a:rPr lang="en-US" i="1" dirty="0"/>
              <a:t>who was there</a:t>
            </a:r>
            <a:endParaRPr lang="en-US" dirty="0"/>
          </a:p>
          <a:p>
            <a:r>
              <a:rPr lang="en-US" b="1" dirty="0"/>
              <a:t>Better photos</a:t>
            </a:r>
            <a:r>
              <a:rPr lang="en-US" dirty="0"/>
              <a:t> show </a:t>
            </a:r>
            <a:r>
              <a:rPr lang="en-US" i="1" dirty="0"/>
              <a:t>what was done and why it mattered</a:t>
            </a:r>
            <a:endParaRPr lang="en-US" dirty="0"/>
          </a:p>
          <a:p>
            <a:br>
              <a:rPr lang="en-US" dirty="0"/>
            </a:br>
            <a:endParaRPr lang="en-US" dirty="0"/>
          </a:p>
          <a:p>
            <a:r>
              <a:rPr lang="en-US" b="1" dirty="0"/>
              <a:t>Simple Tip for Clubs</a:t>
            </a:r>
          </a:p>
          <a:p>
            <a:r>
              <a:rPr lang="en-US" dirty="0"/>
              <a:t>You don’t need professional photography skills.</a:t>
            </a:r>
          </a:p>
          <a:p>
            <a:r>
              <a:rPr lang="en-US" dirty="0"/>
              <a:t>While taking a group photo at the end of an event, also take:</a:t>
            </a:r>
          </a:p>
          <a:p>
            <a:r>
              <a:rPr lang="en-US" dirty="0"/>
              <a:t>One action photo</a:t>
            </a:r>
          </a:p>
          <a:p>
            <a:r>
              <a:rPr lang="en-US" dirty="0"/>
              <a:t>One close-up</a:t>
            </a:r>
          </a:p>
          <a:p>
            <a:r>
              <a:rPr lang="en-US" dirty="0"/>
              <a:t>One interaction shot</a:t>
            </a:r>
          </a:p>
          <a:p>
            <a:r>
              <a:rPr lang="en-US" dirty="0"/>
              <a:t>Those few extra seconds can turn a good post into a better one.</a:t>
            </a:r>
          </a:p>
          <a:p>
            <a:br>
              <a:rPr lang="en-US" dirty="0"/>
            </a:br>
            <a:endParaRPr lang="en-US" dirty="0"/>
          </a:p>
          <a:p>
            <a:r>
              <a:rPr lang="en-US" b="1" dirty="0"/>
              <a:t>Key Takeaway</a:t>
            </a:r>
          </a:p>
          <a:p>
            <a:r>
              <a:rPr lang="en-US" dirty="0"/>
              <a:t>Good photos document service.</a:t>
            </a:r>
            <a:br>
              <a:rPr lang="en-US" dirty="0"/>
            </a:br>
            <a:r>
              <a:rPr lang="en-US" dirty="0"/>
              <a:t>Better photos </a:t>
            </a:r>
            <a:r>
              <a:rPr lang="en-US" b="1" dirty="0"/>
              <a:t>tell the story of service</a:t>
            </a:r>
            <a:r>
              <a:rPr lang="en-US" dirty="0"/>
              <a:t>.</a:t>
            </a:r>
          </a:p>
          <a:p>
            <a:r>
              <a:rPr lang="en-US" dirty="0"/>
              <a:t>And stories are what connect Lions to their community.</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9</a:t>
            </a:fld>
            <a:endParaRPr lang="en-US"/>
          </a:p>
        </p:txBody>
      </p:sp>
    </p:spTree>
    <p:extLst>
      <p:ext uri="{BB962C8B-B14F-4D97-AF65-F5344CB8AC3E}">
        <p14:creationId xmlns:p14="http://schemas.microsoft.com/office/powerpoint/2010/main" val="2969132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8CDE8B-2D15-FB2D-29D4-49CC2A096A6B}"/>
              </a:ext>
            </a:extLst>
          </p:cNvPr>
          <p:cNvPicPr>
            <a:picLocks noChangeAspect="1"/>
          </p:cNvPicPr>
          <p:nvPr/>
        </p:nvPicPr>
        <p:blipFill>
          <a:blip r:embed="rId3"/>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DA04E939-A628-8562-4B94-D106B7D5D503}"/>
              </a:ext>
            </a:extLst>
          </p:cNvPr>
          <p:cNvSpPr/>
          <p:nvPr/>
        </p:nvSpPr>
        <p:spPr>
          <a:xfrm>
            <a:off x="2862470" y="0"/>
            <a:ext cx="9329531" cy="6857998"/>
          </a:xfrm>
          <a:prstGeom prst="rect">
            <a:avLst/>
          </a:prstGeom>
          <a:gradFill flip="none" rotWithShape="1">
            <a:gsLst>
              <a:gs pos="67000">
                <a:srgbClr val="F4F6FC">
                  <a:alpha val="50000"/>
                </a:srgbClr>
              </a:gs>
              <a:gs pos="0">
                <a:schemeClr val="bg1">
                  <a:alpha val="85000"/>
                </a:schemeClr>
              </a:gs>
              <a:gs pos="100000">
                <a:schemeClr val="accent1">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1117B40-2FA6-8FE8-C0D7-A1730DB9D875}"/>
              </a:ext>
            </a:extLst>
          </p:cNvPr>
          <p:cNvSpPr txBox="1"/>
          <p:nvPr/>
        </p:nvSpPr>
        <p:spPr>
          <a:xfrm>
            <a:off x="5486401" y="2"/>
            <a:ext cx="6539948" cy="7017306"/>
          </a:xfrm>
          <a:prstGeom prst="rect">
            <a:avLst/>
          </a:prstGeom>
          <a:noFill/>
        </p:spPr>
        <p:txBody>
          <a:bodyPr wrap="square" rtlCol="0">
            <a:spAutoFit/>
          </a:bodyPr>
          <a:lstStyle/>
          <a:p>
            <a:r>
              <a:rPr lang="en-US" sz="2400" b="1" dirty="0"/>
              <a:t>Overview</a:t>
            </a:r>
          </a:p>
          <a:p>
            <a:r>
              <a:rPr lang="en-US" sz="2400" dirty="0"/>
              <a:t>MD19 is launching a coordinated membership growth campaign supported by a </a:t>
            </a:r>
            <a:r>
              <a:rPr lang="en-US" sz="2400" b="1" dirty="0"/>
              <a:t>$10,000 Lions Clubs International marketing grant</a:t>
            </a:r>
            <a:r>
              <a:rPr lang="en-US" sz="2400" dirty="0"/>
              <a:t>. The initiative uses </a:t>
            </a:r>
            <a:r>
              <a:rPr lang="en-US" sz="2400" b="1" dirty="0"/>
              <a:t>digital marketing and social media</a:t>
            </a:r>
            <a:r>
              <a:rPr lang="en-US" sz="2400" dirty="0"/>
              <a:t> to grow awareness, attract new members, and form new clubs across </a:t>
            </a:r>
            <a:r>
              <a:rPr lang="en-US" sz="2400" b="1" dirty="0"/>
              <a:t>Washington, B.C., &amp; Northern Idaho</a:t>
            </a:r>
            <a:r>
              <a:rPr lang="en-US" sz="2400" dirty="0"/>
              <a:t>.</a:t>
            </a:r>
          </a:p>
          <a:p>
            <a:endParaRPr lang="en-US" sz="2400" b="1" dirty="0"/>
          </a:p>
          <a:p>
            <a:r>
              <a:rPr lang="en-US" sz="2400" b="1" dirty="0"/>
              <a:t>Goals</a:t>
            </a:r>
            <a:endParaRPr lang="en-US" sz="2400" dirty="0"/>
          </a:p>
          <a:p>
            <a:pPr marL="285750" indent="-285750">
              <a:buFont typeface="Arial" panose="020B0604020202020204" pitchFamily="34" charset="0"/>
              <a:buChar char="•"/>
            </a:pPr>
            <a:r>
              <a:rPr lang="en-US" sz="2400" dirty="0"/>
              <a:t>10 new clubs</a:t>
            </a:r>
          </a:p>
          <a:p>
            <a:pPr marL="285750" indent="-285750">
              <a:buFont typeface="Arial" panose="020B0604020202020204" pitchFamily="34" charset="0"/>
              <a:buChar char="•"/>
            </a:pPr>
            <a:r>
              <a:rPr lang="en-US" sz="2400" dirty="0"/>
              <a:t>100 new members</a:t>
            </a:r>
          </a:p>
          <a:p>
            <a:pPr marL="285750" indent="-285750">
              <a:buFont typeface="Arial" panose="020B0604020202020204" pitchFamily="34" charset="0"/>
              <a:buChar char="•"/>
            </a:pPr>
            <a:r>
              <a:rPr lang="en-US" sz="2400" dirty="0"/>
              <a:t>Stronger visibility of Lions service through consistent messaging</a:t>
            </a:r>
          </a:p>
          <a:p>
            <a:endParaRPr lang="en-US" sz="2400" dirty="0"/>
          </a:p>
          <a:p>
            <a:r>
              <a:rPr lang="en-US" sz="2400" b="1" dirty="0"/>
              <a:t>Primary Strategy</a:t>
            </a:r>
            <a:endParaRPr lang="en-US" sz="2400" dirty="0"/>
          </a:p>
          <a:p>
            <a:pPr marL="285750" indent="-285750">
              <a:buFont typeface="Arial" panose="020B0604020202020204" pitchFamily="34" charset="0"/>
              <a:buChar char="•"/>
            </a:pPr>
            <a:r>
              <a:rPr lang="en-US" sz="2400" dirty="0"/>
              <a:t>Paid and organic social media (Facebook)</a:t>
            </a:r>
          </a:p>
          <a:p>
            <a:pPr marL="285750" indent="-285750">
              <a:buFont typeface="Arial" panose="020B0604020202020204" pitchFamily="34" charset="0"/>
              <a:buChar char="•"/>
            </a:pPr>
            <a:r>
              <a:rPr lang="en-US" sz="2400" dirty="0"/>
              <a:t>Centralized graphics, captions, instructions</a:t>
            </a:r>
          </a:p>
          <a:p>
            <a:pPr marL="285750" indent="-285750">
              <a:buFont typeface="Arial" panose="020B0604020202020204" pitchFamily="34" charset="0"/>
              <a:buChar char="•"/>
            </a:pPr>
            <a:r>
              <a:rPr lang="en-US" sz="2400" dirty="0"/>
              <a:t>Clear call to action for all clubs</a:t>
            </a:r>
          </a:p>
          <a:p>
            <a:endParaRPr lang="en-US" dirty="0"/>
          </a:p>
        </p:txBody>
      </p:sp>
    </p:spTree>
    <p:extLst>
      <p:ext uri="{BB962C8B-B14F-4D97-AF65-F5344CB8AC3E}">
        <p14:creationId xmlns:p14="http://schemas.microsoft.com/office/powerpoint/2010/main" val="29519192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AADF04-2130-46FF-609E-51813EA6D73A}"/>
              </a:ext>
            </a:extLst>
          </p:cNvPr>
          <p:cNvPicPr>
            <a:picLocks noChangeAspect="1"/>
          </p:cNvPicPr>
          <p:nvPr/>
        </p:nvPicPr>
        <p:blipFill>
          <a:blip r:embed="rId3"/>
          <a:stretch>
            <a:fillRect/>
          </a:stretch>
        </p:blipFill>
        <p:spPr>
          <a:xfrm>
            <a:off x="5211545" y="97359"/>
            <a:ext cx="6818530" cy="5603346"/>
          </a:xfrm>
          <a:prstGeom prst="rect">
            <a:avLst/>
          </a:prstGeom>
        </p:spPr>
      </p:pic>
      <p:pic>
        <p:nvPicPr>
          <p:cNvPr id="8" name="Picture 7">
            <a:extLst>
              <a:ext uri="{FF2B5EF4-FFF2-40B4-BE49-F238E27FC236}">
                <a16:creationId xmlns:a16="http://schemas.microsoft.com/office/drawing/2014/main" id="{137AE231-765D-B032-7456-3F28A05C8815}"/>
              </a:ext>
            </a:extLst>
          </p:cNvPr>
          <p:cNvPicPr>
            <a:picLocks noChangeAspect="1"/>
          </p:cNvPicPr>
          <p:nvPr/>
        </p:nvPicPr>
        <p:blipFill>
          <a:blip r:embed="rId4"/>
          <a:srcRect t="5416" b="67639"/>
          <a:stretch>
            <a:fillRect/>
          </a:stretch>
        </p:blipFill>
        <p:spPr>
          <a:xfrm>
            <a:off x="5496219" y="2827590"/>
            <a:ext cx="1685204" cy="1500193"/>
          </a:xfrm>
          <a:prstGeom prst="rect">
            <a:avLst/>
          </a:prstGeom>
        </p:spPr>
      </p:pic>
      <p:pic>
        <p:nvPicPr>
          <p:cNvPr id="7" name="Picture 6">
            <a:extLst>
              <a:ext uri="{FF2B5EF4-FFF2-40B4-BE49-F238E27FC236}">
                <a16:creationId xmlns:a16="http://schemas.microsoft.com/office/drawing/2014/main" id="{E475305D-23AA-BB61-9A81-CC8EB625512B}"/>
              </a:ext>
            </a:extLst>
          </p:cNvPr>
          <p:cNvPicPr>
            <a:picLocks noChangeAspect="1"/>
          </p:cNvPicPr>
          <p:nvPr/>
        </p:nvPicPr>
        <p:blipFill>
          <a:blip r:embed="rId4"/>
          <a:srcRect t="58958"/>
          <a:stretch>
            <a:fillRect/>
          </a:stretch>
        </p:blipFill>
        <p:spPr>
          <a:xfrm>
            <a:off x="5448458" y="4243378"/>
            <a:ext cx="1928231" cy="2614622"/>
          </a:xfrm>
          <a:prstGeom prst="rect">
            <a:avLst/>
          </a:prstGeom>
        </p:spPr>
      </p:pic>
      <p:pic>
        <p:nvPicPr>
          <p:cNvPr id="10" name="Picture 9">
            <a:extLst>
              <a:ext uri="{FF2B5EF4-FFF2-40B4-BE49-F238E27FC236}">
                <a16:creationId xmlns:a16="http://schemas.microsoft.com/office/drawing/2014/main" id="{A72E1EA8-A062-2145-E333-54F339D649F1}"/>
              </a:ext>
            </a:extLst>
          </p:cNvPr>
          <p:cNvPicPr>
            <a:picLocks noChangeAspect="1"/>
          </p:cNvPicPr>
          <p:nvPr/>
        </p:nvPicPr>
        <p:blipFill>
          <a:blip r:embed="rId5"/>
          <a:stretch>
            <a:fillRect/>
          </a:stretch>
        </p:blipFill>
        <p:spPr>
          <a:xfrm>
            <a:off x="7497379" y="4202380"/>
            <a:ext cx="4412005" cy="2696618"/>
          </a:xfrm>
          <a:prstGeom prst="rect">
            <a:avLst/>
          </a:prstGeom>
        </p:spPr>
      </p:pic>
      <p:sp>
        <p:nvSpPr>
          <p:cNvPr id="11" name="TextBox 10">
            <a:extLst>
              <a:ext uri="{FF2B5EF4-FFF2-40B4-BE49-F238E27FC236}">
                <a16:creationId xmlns:a16="http://schemas.microsoft.com/office/drawing/2014/main" id="{638C4629-CDA8-136E-1998-9D4988DDD680}"/>
              </a:ext>
            </a:extLst>
          </p:cNvPr>
          <p:cNvSpPr txBox="1"/>
          <p:nvPr/>
        </p:nvSpPr>
        <p:spPr>
          <a:xfrm>
            <a:off x="647567" y="2114551"/>
            <a:ext cx="4563978" cy="3323987"/>
          </a:xfrm>
          <a:prstGeom prst="rect">
            <a:avLst/>
          </a:prstGeom>
          <a:noFill/>
        </p:spPr>
        <p:txBody>
          <a:bodyPr wrap="square" rtlCol="0">
            <a:spAutoFit/>
          </a:bodyPr>
          <a:lstStyle/>
          <a:p>
            <a:pPr lvl="0" eaLnBrk="0" fontAlgn="base" hangingPunct="0">
              <a:spcBef>
                <a:spcPct val="0"/>
              </a:spcBef>
              <a:spcAft>
                <a:spcPct val="0"/>
              </a:spcAft>
              <a:buFontTx/>
              <a:buChar char="•"/>
            </a:pPr>
            <a:r>
              <a:rPr lang="en-US" altLang="en-US" sz="2400" dirty="0">
                <a:latin typeface="Arial" panose="020B0604020202020204" pitchFamily="34" charset="0"/>
              </a:rPr>
              <a:t>Campaign assets live at: </a:t>
            </a:r>
            <a:r>
              <a:rPr lang="en-US" altLang="en-US" sz="2400" b="1" dirty="0">
                <a:latin typeface="Arial" panose="020B0604020202020204" pitchFamily="34" charset="0"/>
              </a:rPr>
              <a:t>lionsmd19.org/</a:t>
            </a:r>
            <a:r>
              <a:rPr lang="en-US" altLang="en-US" sz="2400" b="1" dirty="0" err="1">
                <a:latin typeface="Arial" panose="020B0604020202020204" pitchFamily="34" charset="0"/>
              </a:rPr>
              <a:t>marketing.php</a:t>
            </a:r>
            <a:br>
              <a:rPr lang="en-US" altLang="en-US" sz="2400" b="1" dirty="0">
                <a:latin typeface="Arial" panose="020B0604020202020204" pitchFamily="34" charset="0"/>
              </a:rPr>
            </a:br>
            <a:endParaRPr lang="en-US" altLang="en-US" sz="2400" dirty="0">
              <a:latin typeface="Arial" panose="020B0604020202020204" pitchFamily="34" charset="0"/>
            </a:endParaRPr>
          </a:p>
          <a:p>
            <a:pPr lvl="0" eaLnBrk="0" fontAlgn="base" hangingPunct="0">
              <a:spcBef>
                <a:spcPct val="0"/>
              </a:spcBef>
              <a:spcAft>
                <a:spcPct val="0"/>
              </a:spcAft>
              <a:buFontTx/>
              <a:buChar char="•"/>
            </a:pPr>
            <a:r>
              <a:rPr lang="en-US" altLang="en-US" sz="2400" dirty="0">
                <a:latin typeface="Arial" panose="020B0604020202020204" pitchFamily="34" charset="0"/>
              </a:rPr>
              <a:t>Includes graphics, captions, instructions, and weekly themes</a:t>
            </a:r>
            <a:br>
              <a:rPr lang="en-US" altLang="en-US" sz="2400" dirty="0">
                <a:latin typeface="Arial" panose="020B0604020202020204" pitchFamily="34" charset="0"/>
              </a:rPr>
            </a:br>
            <a:endParaRPr lang="en-US" altLang="en-US" sz="2400" dirty="0">
              <a:latin typeface="Arial" panose="020B0604020202020204" pitchFamily="34" charset="0"/>
            </a:endParaRPr>
          </a:p>
          <a:p>
            <a:pPr lvl="0" eaLnBrk="0" fontAlgn="base" hangingPunct="0">
              <a:spcBef>
                <a:spcPct val="0"/>
              </a:spcBef>
              <a:spcAft>
                <a:spcPct val="0"/>
              </a:spcAft>
              <a:buFontTx/>
              <a:buChar char="•"/>
            </a:pPr>
            <a:r>
              <a:rPr lang="en-US" altLang="en-US" sz="2400" dirty="0">
                <a:latin typeface="Arial" panose="020B0604020202020204" pitchFamily="34" charset="0"/>
              </a:rPr>
              <a:t>Clubs use provided materials—no redesign needed</a:t>
            </a:r>
          </a:p>
          <a:p>
            <a:endParaRPr lang="en-US" dirty="0"/>
          </a:p>
        </p:txBody>
      </p:sp>
      <p:sp>
        <p:nvSpPr>
          <p:cNvPr id="14" name="Headline">
            <a:extLst>
              <a:ext uri="{FF2B5EF4-FFF2-40B4-BE49-F238E27FC236}">
                <a16:creationId xmlns:a16="http://schemas.microsoft.com/office/drawing/2014/main" id="{6D22B038-915C-83C5-2A9E-AB49B06D0A86}"/>
              </a:ext>
            </a:extLst>
          </p:cNvPr>
          <p:cNvSpPr txBox="1">
            <a:spLocks/>
          </p:cNvSpPr>
          <p:nvPr/>
        </p:nvSpPr>
        <p:spPr>
          <a:xfrm>
            <a:off x="604703" y="1196940"/>
            <a:ext cx="3955143"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dirty="0">
                <a:solidFill>
                  <a:srgbClr val="00338D"/>
                </a:solidFill>
              </a:rPr>
              <a:t>Grow With Us</a:t>
            </a:r>
            <a:endParaRPr lang="en-US" kern="0" dirty="0">
              <a:solidFill>
                <a:srgbClr val="00338D"/>
              </a:solidFill>
            </a:endParaRPr>
          </a:p>
        </p:txBody>
      </p:sp>
      <p:sp>
        <p:nvSpPr>
          <p:cNvPr id="15" name="Rectangle 14">
            <a:extLst>
              <a:ext uri="{FF2B5EF4-FFF2-40B4-BE49-F238E27FC236}">
                <a16:creationId xmlns:a16="http://schemas.microsoft.com/office/drawing/2014/main" id="{C87AFD38-2B36-DAB6-B5AD-3BE2447EFF74}"/>
              </a:ext>
            </a:extLst>
          </p:cNvPr>
          <p:cNvSpPr/>
          <p:nvPr/>
        </p:nvSpPr>
        <p:spPr>
          <a:xfrm rot="5400000" flipH="1">
            <a:off x="2758711" y="-207217"/>
            <a:ext cx="69553"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 name="Headline">
            <a:extLst>
              <a:ext uri="{FF2B5EF4-FFF2-40B4-BE49-F238E27FC236}">
                <a16:creationId xmlns:a16="http://schemas.microsoft.com/office/drawing/2014/main" id="{3A286CFB-851A-B73B-1D71-D9164E92AB4D}"/>
              </a:ext>
            </a:extLst>
          </p:cNvPr>
          <p:cNvSpPr txBox="1">
            <a:spLocks/>
          </p:cNvSpPr>
          <p:nvPr/>
        </p:nvSpPr>
        <p:spPr>
          <a:xfrm>
            <a:off x="616857" y="215249"/>
            <a:ext cx="1554299" cy="143635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Topic 4</a:t>
            </a:r>
          </a:p>
        </p:txBody>
      </p:sp>
    </p:spTree>
    <p:extLst>
      <p:ext uri="{BB962C8B-B14F-4D97-AF65-F5344CB8AC3E}">
        <p14:creationId xmlns:p14="http://schemas.microsoft.com/office/powerpoint/2010/main" val="2139194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47481-5716-0747-499E-DB328E09666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92A523E-DFE7-0870-E71C-D4F59D1A7B02}"/>
              </a:ext>
            </a:extLst>
          </p:cNvPr>
          <p:cNvPicPr>
            <a:picLocks noChangeAspect="1"/>
          </p:cNvPicPr>
          <p:nvPr/>
        </p:nvPicPr>
        <p:blipFill>
          <a:blip r:embed="rId3"/>
          <a:stretch>
            <a:fillRect/>
          </a:stretch>
        </p:blipFill>
        <p:spPr>
          <a:xfrm>
            <a:off x="656941" y="261495"/>
            <a:ext cx="4105848" cy="6335009"/>
          </a:xfrm>
          <a:prstGeom prst="rect">
            <a:avLst/>
          </a:prstGeom>
        </p:spPr>
      </p:pic>
      <p:pic>
        <p:nvPicPr>
          <p:cNvPr id="6" name="Picture 5">
            <a:extLst>
              <a:ext uri="{FF2B5EF4-FFF2-40B4-BE49-F238E27FC236}">
                <a16:creationId xmlns:a16="http://schemas.microsoft.com/office/drawing/2014/main" id="{B41CE986-8BDA-AB6F-D60A-E89F87B3005F}"/>
              </a:ext>
            </a:extLst>
          </p:cNvPr>
          <p:cNvPicPr>
            <a:picLocks noChangeAspect="1"/>
          </p:cNvPicPr>
          <p:nvPr/>
        </p:nvPicPr>
        <p:blipFill>
          <a:blip r:embed="rId4"/>
          <a:stretch>
            <a:fillRect/>
          </a:stretch>
        </p:blipFill>
        <p:spPr>
          <a:xfrm>
            <a:off x="6410100" y="1599943"/>
            <a:ext cx="3229426" cy="3658111"/>
          </a:xfrm>
          <a:prstGeom prst="rect">
            <a:avLst/>
          </a:prstGeom>
        </p:spPr>
      </p:pic>
      <p:cxnSp>
        <p:nvCxnSpPr>
          <p:cNvPr id="12" name="Straight Connector 11">
            <a:extLst>
              <a:ext uri="{FF2B5EF4-FFF2-40B4-BE49-F238E27FC236}">
                <a16:creationId xmlns:a16="http://schemas.microsoft.com/office/drawing/2014/main" id="{044197F4-5191-7056-B61E-8AD1466EB527}"/>
              </a:ext>
            </a:extLst>
          </p:cNvPr>
          <p:cNvCxnSpPr>
            <a:cxnSpLocks/>
          </p:cNvCxnSpPr>
          <p:nvPr/>
        </p:nvCxnSpPr>
        <p:spPr>
          <a:xfrm flipV="1">
            <a:off x="2057400" y="1785938"/>
            <a:ext cx="4457700" cy="1857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F35A8BC-271D-F6EA-31B6-654CB4D7ECEE}"/>
              </a:ext>
            </a:extLst>
          </p:cNvPr>
          <p:cNvCxnSpPr/>
          <p:nvPr/>
        </p:nvCxnSpPr>
        <p:spPr>
          <a:xfrm>
            <a:off x="3300413" y="5014913"/>
            <a:ext cx="3214687" cy="243141"/>
          </a:xfrm>
          <a:prstGeom prst="line">
            <a:avLst/>
          </a:prstGeom>
        </p:spPr>
        <p:style>
          <a:lnRef idx="1">
            <a:schemeClr val="accent1"/>
          </a:lnRef>
          <a:fillRef idx="0">
            <a:schemeClr val="accent1"/>
          </a:fillRef>
          <a:effectRef idx="0">
            <a:schemeClr val="accent1"/>
          </a:effectRef>
          <a:fontRef idx="minor">
            <a:schemeClr val="tx1"/>
          </a:fontRef>
        </p:style>
      </p:cxnSp>
      <p:sp>
        <p:nvSpPr>
          <p:cNvPr id="2" name="Headline">
            <a:extLst>
              <a:ext uri="{FF2B5EF4-FFF2-40B4-BE49-F238E27FC236}">
                <a16:creationId xmlns:a16="http://schemas.microsoft.com/office/drawing/2014/main" id="{A3D1A4A4-49DD-1EE3-A9EB-10029A18C63E}"/>
              </a:ext>
            </a:extLst>
          </p:cNvPr>
          <p:cNvSpPr txBox="1">
            <a:spLocks/>
          </p:cNvSpPr>
          <p:nvPr/>
        </p:nvSpPr>
        <p:spPr>
          <a:xfrm>
            <a:off x="616857" y="113649"/>
            <a:ext cx="1554299" cy="143635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Topic 4</a:t>
            </a:r>
          </a:p>
        </p:txBody>
      </p:sp>
    </p:spTree>
    <p:extLst>
      <p:ext uri="{BB962C8B-B14F-4D97-AF65-F5344CB8AC3E}">
        <p14:creationId xmlns:p14="http://schemas.microsoft.com/office/powerpoint/2010/main" val="2412301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280E1-ED41-6BD5-00EF-A53AD30608F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B368187-E57E-6FF2-D185-4EB1F82D29CA}"/>
              </a:ext>
            </a:extLst>
          </p:cNvPr>
          <p:cNvPicPr>
            <a:picLocks noChangeAspect="1"/>
          </p:cNvPicPr>
          <p:nvPr/>
        </p:nvPicPr>
        <p:blipFill>
          <a:blip r:embed="rId3"/>
          <a:stretch>
            <a:fillRect/>
          </a:stretch>
        </p:blipFill>
        <p:spPr>
          <a:xfrm>
            <a:off x="756349" y="0"/>
            <a:ext cx="10679301" cy="6858000"/>
          </a:xfrm>
          <a:prstGeom prst="rect">
            <a:avLst/>
          </a:prstGeom>
        </p:spPr>
      </p:pic>
    </p:spTree>
    <p:extLst>
      <p:ext uri="{BB962C8B-B14F-4D97-AF65-F5344CB8AC3E}">
        <p14:creationId xmlns:p14="http://schemas.microsoft.com/office/powerpoint/2010/main" val="1973935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EB4B4-B191-2C4E-1552-D0E0747D180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796FCF7-54F9-EB0A-E3FD-DC1D2A3B8609}"/>
              </a:ext>
            </a:extLst>
          </p:cNvPr>
          <p:cNvPicPr>
            <a:picLocks noChangeAspect="1"/>
          </p:cNvPicPr>
          <p:nvPr/>
        </p:nvPicPr>
        <p:blipFill>
          <a:blip r:embed="rId3"/>
          <a:stretch>
            <a:fillRect/>
          </a:stretch>
        </p:blipFill>
        <p:spPr>
          <a:xfrm>
            <a:off x="558030" y="0"/>
            <a:ext cx="11075939" cy="6858000"/>
          </a:xfrm>
          <a:prstGeom prst="rect">
            <a:avLst/>
          </a:prstGeom>
        </p:spPr>
      </p:pic>
    </p:spTree>
    <p:extLst>
      <p:ext uri="{BB962C8B-B14F-4D97-AF65-F5344CB8AC3E}">
        <p14:creationId xmlns:p14="http://schemas.microsoft.com/office/powerpoint/2010/main" val="256905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B57B3-DADA-3B89-5A3B-BD02516DB96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8880BB5-C1CB-9290-1C3D-88A3FFE8727F}"/>
              </a:ext>
            </a:extLst>
          </p:cNvPr>
          <p:cNvPicPr>
            <a:picLocks noChangeAspect="1"/>
          </p:cNvPicPr>
          <p:nvPr/>
        </p:nvPicPr>
        <p:blipFill>
          <a:blip r:embed="rId3"/>
          <a:stretch>
            <a:fillRect/>
          </a:stretch>
        </p:blipFill>
        <p:spPr>
          <a:xfrm>
            <a:off x="6854189" y="201334"/>
            <a:ext cx="4156786" cy="6455332"/>
          </a:xfrm>
          <a:prstGeom prst="rect">
            <a:avLst/>
          </a:prstGeom>
        </p:spPr>
      </p:pic>
      <p:pic>
        <p:nvPicPr>
          <p:cNvPr id="8" name="Picture 7">
            <a:extLst>
              <a:ext uri="{FF2B5EF4-FFF2-40B4-BE49-F238E27FC236}">
                <a16:creationId xmlns:a16="http://schemas.microsoft.com/office/drawing/2014/main" id="{B0710E05-2D19-1636-83DC-498D5613AF25}"/>
              </a:ext>
            </a:extLst>
          </p:cNvPr>
          <p:cNvPicPr>
            <a:picLocks noChangeAspect="1"/>
          </p:cNvPicPr>
          <p:nvPr/>
        </p:nvPicPr>
        <p:blipFill>
          <a:blip r:embed="rId4"/>
          <a:stretch>
            <a:fillRect/>
          </a:stretch>
        </p:blipFill>
        <p:spPr>
          <a:xfrm>
            <a:off x="1376209" y="201334"/>
            <a:ext cx="4360659" cy="6455332"/>
          </a:xfrm>
          <a:prstGeom prst="rect">
            <a:avLst/>
          </a:prstGeom>
        </p:spPr>
      </p:pic>
    </p:spTree>
    <p:extLst>
      <p:ext uri="{BB962C8B-B14F-4D97-AF65-F5344CB8AC3E}">
        <p14:creationId xmlns:p14="http://schemas.microsoft.com/office/powerpoint/2010/main" val="19843858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ackground - Image">
            <a:extLst>
              <a:ext uri="{FF2B5EF4-FFF2-40B4-BE49-F238E27FC236}">
                <a16:creationId xmlns:a16="http://schemas.microsoft.com/office/drawing/2014/main" id="{53150945-38B6-EF99-59AC-16F24B506D3D}"/>
              </a:ext>
            </a:extLst>
          </p:cNvPr>
          <p:cNvPicPr>
            <a:picLocks noChangeAspect="1"/>
          </p:cNvPicPr>
          <p:nvPr/>
        </p:nvPicPr>
        <p:blipFill>
          <a:blip r:embed="rId3"/>
          <a:stretch>
            <a:fillRect/>
          </a:stretch>
        </p:blipFill>
        <p:spPr>
          <a:xfrm>
            <a:off x="0" y="0"/>
            <a:ext cx="12192000" cy="6858000"/>
          </a:xfrm>
          <a:prstGeom prst="rect">
            <a:avLst/>
          </a:prstGeom>
        </p:spPr>
      </p:pic>
      <p:sp>
        <p:nvSpPr>
          <p:cNvPr id="9" name="Background - Overlay">
            <a:extLst>
              <a:ext uri="{FF2B5EF4-FFF2-40B4-BE49-F238E27FC236}">
                <a16:creationId xmlns:a16="http://schemas.microsoft.com/office/drawing/2014/main" id="{18617567-306A-DA25-8B68-43151377FC2D}"/>
              </a:ext>
            </a:extLst>
          </p:cNvPr>
          <p:cNvSpPr/>
          <p:nvPr/>
        </p:nvSpPr>
        <p:spPr>
          <a:xfrm>
            <a:off x="-3" y="0"/>
            <a:ext cx="12192000" cy="6858000"/>
          </a:xfrm>
          <a:prstGeom prst="rect">
            <a:avLst/>
          </a:prstGeom>
          <a:gradFill flip="none" rotWithShape="1">
            <a:gsLst>
              <a:gs pos="31000">
                <a:schemeClr val="accent1">
                  <a:lumMod val="5000"/>
                  <a:lumOff val="95000"/>
                </a:schemeClr>
              </a:gs>
              <a:gs pos="77000">
                <a:schemeClr val="accent1">
                  <a:lumMod val="45000"/>
                  <a:lumOff val="55000"/>
                  <a:alpha val="64000"/>
                </a:schemeClr>
              </a:gs>
              <a:gs pos="100000">
                <a:schemeClr val="accent1">
                  <a:lumMod val="30000"/>
                  <a:lumOff val="70000"/>
                  <a:alpha val="13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Page Number - White">
            <a:extLst>
              <a:ext uri="{FF2B5EF4-FFF2-40B4-BE49-F238E27FC236}">
                <a16:creationId xmlns:a16="http://schemas.microsoft.com/office/drawing/2014/main" id="{00BCB1C7-ECEE-C6CE-351A-7DB623F9351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15</a:t>
            </a:fld>
            <a:endParaRPr lang="en-US" sz="1000" dirty="0">
              <a:solidFill>
                <a:schemeClr val="bg1"/>
              </a:solidFill>
            </a:endParaRPr>
          </a:p>
        </p:txBody>
      </p:sp>
      <p:sp>
        <p:nvSpPr>
          <p:cNvPr id="3" name="TextBox 2">
            <a:extLst>
              <a:ext uri="{FF2B5EF4-FFF2-40B4-BE49-F238E27FC236}">
                <a16:creationId xmlns:a16="http://schemas.microsoft.com/office/drawing/2014/main" id="{73C29256-6B77-CC6C-64ED-F0313B6C01A8}"/>
              </a:ext>
            </a:extLst>
          </p:cNvPr>
          <p:cNvSpPr txBox="1"/>
          <p:nvPr/>
        </p:nvSpPr>
        <p:spPr>
          <a:xfrm>
            <a:off x="682172" y="2315874"/>
            <a:ext cx="6096000" cy="1292662"/>
          </a:xfrm>
          <a:prstGeom prst="rect">
            <a:avLst/>
          </a:prstGeom>
          <a:noFill/>
        </p:spPr>
        <p:txBody>
          <a:bodyPr wrap="square">
            <a:spAutoFit/>
          </a:bodyPr>
          <a:lstStyle/>
          <a:p>
            <a:pPr>
              <a:buNone/>
            </a:pPr>
            <a:r>
              <a:rPr lang="en-US" sz="2400" b="1" dirty="0"/>
              <a:t>Build the Foundation First</a:t>
            </a:r>
          </a:p>
          <a:p>
            <a:pPr>
              <a:buFont typeface="Arial" panose="020B0604020202020204" pitchFamily="34" charset="0"/>
              <a:buChar char="•"/>
            </a:pPr>
            <a:r>
              <a:rPr lang="en-US" dirty="0"/>
              <a:t>Consistent posting – service storytelling</a:t>
            </a:r>
          </a:p>
          <a:p>
            <a:pPr>
              <a:buFont typeface="Arial" panose="020B0604020202020204" pitchFamily="34" charset="0"/>
              <a:buChar char="•"/>
            </a:pPr>
            <a:r>
              <a:rPr lang="en-US" dirty="0"/>
              <a:t>Community-focused messaging</a:t>
            </a:r>
          </a:p>
          <a:p>
            <a:pPr>
              <a:buFont typeface="Arial" panose="020B0604020202020204" pitchFamily="34" charset="0"/>
              <a:buChar char="•"/>
            </a:pPr>
            <a:r>
              <a:rPr lang="en-US" dirty="0"/>
              <a:t>Visible service history</a:t>
            </a:r>
          </a:p>
        </p:txBody>
      </p:sp>
      <p:sp>
        <p:nvSpPr>
          <p:cNvPr id="5" name="TextBox 4">
            <a:extLst>
              <a:ext uri="{FF2B5EF4-FFF2-40B4-BE49-F238E27FC236}">
                <a16:creationId xmlns:a16="http://schemas.microsoft.com/office/drawing/2014/main" id="{104EE191-0DBD-F032-F7A9-C25CFC818752}"/>
              </a:ext>
            </a:extLst>
          </p:cNvPr>
          <p:cNvSpPr txBox="1"/>
          <p:nvPr/>
        </p:nvSpPr>
        <p:spPr>
          <a:xfrm>
            <a:off x="2685143" y="3605382"/>
            <a:ext cx="6096000" cy="1292662"/>
          </a:xfrm>
          <a:prstGeom prst="rect">
            <a:avLst/>
          </a:prstGeom>
          <a:noFill/>
        </p:spPr>
        <p:txBody>
          <a:bodyPr wrap="square">
            <a:spAutoFit/>
          </a:bodyPr>
          <a:lstStyle/>
          <a:p>
            <a:pPr>
              <a:buNone/>
            </a:pPr>
            <a:r>
              <a:rPr lang="en-US" sz="2400" b="1" dirty="0"/>
              <a:t>Then Test Paid Boosts</a:t>
            </a:r>
          </a:p>
          <a:p>
            <a:pPr>
              <a:buFont typeface="Arial" panose="020B0604020202020204" pitchFamily="34" charset="0"/>
              <a:buChar char="•"/>
            </a:pPr>
            <a:r>
              <a:rPr lang="en-US" dirty="0"/>
              <a:t>Start small</a:t>
            </a:r>
          </a:p>
          <a:p>
            <a:pPr>
              <a:buFont typeface="Arial" panose="020B0604020202020204" pitchFamily="34" charset="0"/>
              <a:buChar char="•"/>
            </a:pPr>
            <a:r>
              <a:rPr lang="en-US" dirty="0"/>
              <a:t>Learn what works locally</a:t>
            </a:r>
          </a:p>
          <a:p>
            <a:pPr>
              <a:buFont typeface="Arial" panose="020B0604020202020204" pitchFamily="34" charset="0"/>
              <a:buChar char="•"/>
            </a:pPr>
            <a:r>
              <a:rPr lang="en-US" dirty="0"/>
              <a:t>Adjust and improve</a:t>
            </a:r>
          </a:p>
        </p:txBody>
      </p:sp>
      <p:sp>
        <p:nvSpPr>
          <p:cNvPr id="7" name="TextBox 6">
            <a:extLst>
              <a:ext uri="{FF2B5EF4-FFF2-40B4-BE49-F238E27FC236}">
                <a16:creationId xmlns:a16="http://schemas.microsoft.com/office/drawing/2014/main" id="{F44CBD21-3874-C9DE-115F-A4A7816962AF}"/>
              </a:ext>
            </a:extLst>
          </p:cNvPr>
          <p:cNvSpPr txBox="1"/>
          <p:nvPr/>
        </p:nvSpPr>
        <p:spPr>
          <a:xfrm>
            <a:off x="4049486" y="5188074"/>
            <a:ext cx="6096000" cy="1292662"/>
          </a:xfrm>
          <a:prstGeom prst="rect">
            <a:avLst/>
          </a:prstGeom>
          <a:noFill/>
        </p:spPr>
        <p:txBody>
          <a:bodyPr wrap="square">
            <a:spAutoFit/>
          </a:bodyPr>
          <a:lstStyle/>
          <a:p>
            <a:pPr>
              <a:buNone/>
            </a:pPr>
            <a:r>
              <a:rPr lang="en-US" sz="2400" b="1" dirty="0"/>
              <a:t>Why This Matters</a:t>
            </a:r>
          </a:p>
          <a:p>
            <a:pPr>
              <a:buFont typeface="Arial" panose="020B0604020202020204" pitchFamily="34" charset="0"/>
              <a:buChar char="•"/>
            </a:pPr>
            <a:r>
              <a:rPr lang="en-US" dirty="0"/>
              <a:t>Boosts work best when supplementing with existing content</a:t>
            </a:r>
          </a:p>
          <a:p>
            <a:pPr>
              <a:buFont typeface="Arial" panose="020B0604020202020204" pitchFamily="34" charset="0"/>
              <a:buChar char="•"/>
            </a:pPr>
            <a:r>
              <a:rPr lang="en-US" dirty="0"/>
              <a:t>Visibility leads to awareness</a:t>
            </a:r>
          </a:p>
          <a:p>
            <a:pPr>
              <a:buFont typeface="Arial" panose="020B0604020202020204" pitchFamily="34" charset="0"/>
              <a:buChar char="•"/>
            </a:pPr>
            <a:r>
              <a:rPr lang="en-US" dirty="0"/>
              <a:t>Awareness leads to membership interest</a:t>
            </a:r>
          </a:p>
        </p:txBody>
      </p:sp>
      <p:sp>
        <p:nvSpPr>
          <p:cNvPr id="16" name="Headline">
            <a:extLst>
              <a:ext uri="{FF2B5EF4-FFF2-40B4-BE49-F238E27FC236}">
                <a16:creationId xmlns:a16="http://schemas.microsoft.com/office/drawing/2014/main" id="{B87D577F-76E6-6473-580E-1FA779AE77FC}"/>
              </a:ext>
            </a:extLst>
          </p:cNvPr>
          <p:cNvSpPr txBox="1">
            <a:spLocks/>
          </p:cNvSpPr>
          <p:nvPr/>
        </p:nvSpPr>
        <p:spPr>
          <a:xfrm>
            <a:off x="684601" y="4747529"/>
            <a:ext cx="2435969" cy="1881834"/>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4400" dirty="0">
                <a:solidFill>
                  <a:srgbClr val="00338D"/>
                </a:solidFill>
              </a:rPr>
              <a:t>What’s </a:t>
            </a:r>
            <a:br>
              <a:rPr lang="en-US" sz="4400" dirty="0">
                <a:solidFill>
                  <a:srgbClr val="00338D"/>
                </a:solidFill>
              </a:rPr>
            </a:br>
            <a:r>
              <a:rPr lang="en-US" sz="4400" dirty="0">
                <a:solidFill>
                  <a:srgbClr val="00338D"/>
                </a:solidFill>
              </a:rPr>
              <a:t>Next?</a:t>
            </a:r>
            <a:endParaRPr lang="en-US" sz="4400" kern="0" dirty="0">
              <a:solidFill>
                <a:srgbClr val="00338D"/>
              </a:solidFill>
            </a:endParaRPr>
          </a:p>
        </p:txBody>
      </p:sp>
      <p:sp>
        <p:nvSpPr>
          <p:cNvPr id="15" name="Headline">
            <a:extLst>
              <a:ext uri="{FF2B5EF4-FFF2-40B4-BE49-F238E27FC236}">
                <a16:creationId xmlns:a16="http://schemas.microsoft.com/office/drawing/2014/main" id="{FCF5D858-C467-327A-058C-3F23862A1479}"/>
              </a:ext>
            </a:extLst>
          </p:cNvPr>
          <p:cNvSpPr txBox="1">
            <a:spLocks/>
          </p:cNvSpPr>
          <p:nvPr/>
        </p:nvSpPr>
        <p:spPr>
          <a:xfrm>
            <a:off x="65315" y="113651"/>
            <a:ext cx="1554299" cy="143635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chemeClr val="accent1">
                    <a:lumMod val="60000"/>
                    <a:lumOff val="40000"/>
                  </a:schemeClr>
                </a:solidFill>
              </a:rPr>
              <a:t>What’s Next</a:t>
            </a:r>
          </a:p>
        </p:txBody>
      </p:sp>
    </p:spTree>
    <p:extLst>
      <p:ext uri="{BB962C8B-B14F-4D97-AF65-F5344CB8AC3E}">
        <p14:creationId xmlns:p14="http://schemas.microsoft.com/office/powerpoint/2010/main" val="1041148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P spid="5" grpId="0"/>
      <p:bldP spid="7"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3" y="3800181"/>
            <a:ext cx="9599898" cy="258349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600" b="1" dirty="0"/>
              <a:t>What’s the Shift?</a:t>
            </a:r>
            <a:endParaRPr lang="en-US" b="1" dirty="0"/>
          </a:p>
          <a:p>
            <a:endParaRPr lang="en-US" b="1" dirty="0"/>
          </a:p>
          <a:p>
            <a:r>
              <a:rPr lang="en-US" sz="3200" b="1" dirty="0"/>
              <a:t>Internal Marketing:</a:t>
            </a:r>
            <a:r>
              <a:rPr lang="en-US" sz="3200" dirty="0"/>
              <a:t> Posts for current members</a:t>
            </a:r>
          </a:p>
          <a:p>
            <a:r>
              <a:rPr lang="en-US" sz="3200" b="1" dirty="0"/>
              <a:t>External Marketing:</a:t>
            </a:r>
            <a:r>
              <a:rPr lang="en-US" sz="3200" dirty="0"/>
              <a:t> Posts for the community</a:t>
            </a:r>
          </a:p>
        </p:txBody>
      </p:sp>
      <p:sp>
        <p:nvSpPr>
          <p:cNvPr id="15" name="Yellow Bar">
            <a:extLst>
              <a:ext uri="{FF2B5EF4-FFF2-40B4-BE49-F238E27FC236}">
                <a16:creationId xmlns:a16="http://schemas.microsoft.com/office/drawing/2014/main" id="{E51C4DA4-A142-A94A-BC66-DF4ADD1F27BE}"/>
              </a:ext>
            </a:extLst>
          </p:cNvPr>
          <p:cNvSpPr/>
          <p:nvPr/>
        </p:nvSpPr>
        <p:spPr>
          <a:xfrm>
            <a:off x="1137330" y="290868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1027265" y="967028"/>
            <a:ext cx="6693451"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4400" dirty="0"/>
              <a:t>Shifting from Internal </a:t>
            </a:r>
            <a:br>
              <a:rPr lang="en-US" sz="4400" dirty="0"/>
            </a:br>
            <a:r>
              <a:rPr lang="en-US" sz="4400" dirty="0"/>
              <a:t>to External Messaging</a:t>
            </a:r>
          </a:p>
        </p:txBody>
      </p:sp>
      <p:pic>
        <p:nvPicPr>
          <p:cNvPr id="12" name="Picture 11">
            <a:extLst>
              <a:ext uri="{FF2B5EF4-FFF2-40B4-BE49-F238E27FC236}">
                <a16:creationId xmlns:a16="http://schemas.microsoft.com/office/drawing/2014/main" id="{CF3D90B6-D463-ED41-9FAC-19A2F8C0CE98}"/>
              </a:ext>
            </a:extLst>
          </p:cNvPr>
          <p:cNvPicPr>
            <a:picLocks noChangeAspect="1"/>
          </p:cNvPicPr>
          <p:nvPr/>
        </p:nvPicPr>
        <p:blipFill rotWithShape="1">
          <a:blip r:embed="rId3"/>
          <a:srcRect l="7370" r="7409"/>
          <a:stretch/>
        </p:blipFill>
        <p:spPr>
          <a:xfrm>
            <a:off x="7964424" y="752169"/>
            <a:ext cx="3572732" cy="3572732"/>
          </a:xfrm>
          <a:prstGeom prst="ellipse">
            <a:avLst/>
          </a:prstGeom>
        </p:spPr>
      </p:pic>
      <p:sp>
        <p:nvSpPr>
          <p:cNvPr id="2" name="Headline">
            <a:extLst>
              <a:ext uri="{FF2B5EF4-FFF2-40B4-BE49-F238E27FC236}">
                <a16:creationId xmlns:a16="http://schemas.microsoft.com/office/drawing/2014/main" id="{BF7185C3-A95D-39B4-2006-0AEFD162BD66}"/>
              </a:ext>
            </a:extLst>
          </p:cNvPr>
          <p:cNvSpPr txBox="1">
            <a:spLocks/>
          </p:cNvSpPr>
          <p:nvPr/>
        </p:nvSpPr>
        <p:spPr>
          <a:xfrm>
            <a:off x="372975" y="366727"/>
            <a:ext cx="1554299" cy="143635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chemeClr val="accent1">
                    <a:lumMod val="60000"/>
                    <a:lumOff val="40000"/>
                  </a:schemeClr>
                </a:solidFill>
              </a:rPr>
              <a:t>Topic 1</a:t>
            </a:r>
          </a:p>
        </p:txBody>
      </p:sp>
    </p:spTree>
    <p:extLst>
      <p:ext uri="{BB962C8B-B14F-4D97-AF65-F5344CB8AC3E}">
        <p14:creationId xmlns:p14="http://schemas.microsoft.com/office/powerpoint/2010/main" val="3179361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3CF84-E476-F46F-AF7C-6C25F0AC48A8}"/>
            </a:ext>
          </a:extLst>
        </p:cNvPr>
        <p:cNvGrpSpPr/>
        <p:nvPr/>
      </p:nvGrpSpPr>
      <p:grpSpPr>
        <a:xfrm>
          <a:off x="0" y="0"/>
          <a:ext cx="0" cy="0"/>
          <a:chOff x="0" y="0"/>
          <a:chExt cx="0" cy="0"/>
        </a:xfrm>
      </p:grpSpPr>
      <p:sp>
        <p:nvSpPr>
          <p:cNvPr id="8" name="Background - Solid">
            <a:extLst>
              <a:ext uri="{FF2B5EF4-FFF2-40B4-BE49-F238E27FC236}">
                <a16:creationId xmlns:a16="http://schemas.microsoft.com/office/drawing/2014/main" id="{93D34F95-7501-3D9A-BE2D-5BC975842FA0}"/>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r>
              <a:rPr lang="en-US" b="1" dirty="0"/>
              <a:t>External Caption:</a:t>
            </a:r>
            <a:br>
              <a:rPr lang="en-US" dirty="0"/>
            </a:br>
            <a:r>
              <a:rPr lang="en-US" dirty="0"/>
              <a:t> Curious about volunteering in Camas? Join the Camas Lions Club for our meeting tonight at 6:30 to learn how we serve our community and have fun doing it. </a:t>
            </a:r>
          </a:p>
        </p:txBody>
      </p:sp>
      <p:sp>
        <p:nvSpPr>
          <p:cNvPr id="4" name="TextBox 3">
            <a:extLst>
              <a:ext uri="{FF2B5EF4-FFF2-40B4-BE49-F238E27FC236}">
                <a16:creationId xmlns:a16="http://schemas.microsoft.com/office/drawing/2014/main" id="{AD3D1636-CF93-8803-E7FF-8BA7A6E8F10B}"/>
              </a:ext>
            </a:extLst>
          </p:cNvPr>
          <p:cNvSpPr txBox="1"/>
          <p:nvPr/>
        </p:nvSpPr>
        <p:spPr>
          <a:xfrm>
            <a:off x="1444485" y="477079"/>
            <a:ext cx="2862469" cy="1477328"/>
          </a:xfrm>
          <a:prstGeom prst="rect">
            <a:avLst/>
          </a:prstGeom>
          <a:noFill/>
        </p:spPr>
        <p:txBody>
          <a:bodyPr wrap="square" rtlCol="0">
            <a:spAutoFit/>
          </a:bodyPr>
          <a:lstStyle/>
          <a:p>
            <a:r>
              <a:rPr lang="en-US" b="1" dirty="0"/>
              <a:t>Internal Caption:</a:t>
            </a:r>
            <a:br>
              <a:rPr lang="en-US" dirty="0"/>
            </a:br>
            <a:r>
              <a:rPr lang="en-US" dirty="0"/>
              <a:t> Great job today, Lions! Thanks to everyone who came out this morning. </a:t>
            </a:r>
          </a:p>
          <a:p>
            <a:endParaRPr lang="en-US" dirty="0"/>
          </a:p>
        </p:txBody>
      </p:sp>
      <p:sp>
        <p:nvSpPr>
          <p:cNvPr id="6" name="TextBox 5">
            <a:extLst>
              <a:ext uri="{FF2B5EF4-FFF2-40B4-BE49-F238E27FC236}">
                <a16:creationId xmlns:a16="http://schemas.microsoft.com/office/drawing/2014/main" id="{7D6B12EA-4B75-950E-B507-EAF8CEC8F0CC}"/>
              </a:ext>
            </a:extLst>
          </p:cNvPr>
          <p:cNvSpPr txBox="1"/>
          <p:nvPr/>
        </p:nvSpPr>
        <p:spPr>
          <a:xfrm>
            <a:off x="4472609" y="477079"/>
            <a:ext cx="6957394" cy="2308324"/>
          </a:xfrm>
          <a:prstGeom prst="rect">
            <a:avLst/>
          </a:prstGeom>
          <a:noFill/>
        </p:spPr>
        <p:txBody>
          <a:bodyPr wrap="square" rtlCol="0">
            <a:spAutoFit/>
          </a:bodyPr>
          <a:lstStyle/>
          <a:p>
            <a:r>
              <a:rPr lang="en-US" b="1" dirty="0"/>
              <a:t>External Caption:</a:t>
            </a:r>
            <a:br>
              <a:rPr lang="en-US" b="1" dirty="0"/>
            </a:br>
            <a:r>
              <a:rPr lang="en-US" b="1" dirty="0"/>
              <a:t> </a:t>
            </a:r>
            <a:r>
              <a:rPr lang="en-US" dirty="0"/>
              <a:t>This weekend, the Camas Lions Club rolled up our sleeves and planted trees to help reforest an area in need of restoration. These new trees will support local wildlife, improve air quality, and contribute to a healthier environment for future generations.</a:t>
            </a:r>
            <a:br>
              <a:rPr lang="en-US" dirty="0"/>
            </a:br>
            <a:r>
              <a:rPr lang="en-US" dirty="0"/>
              <a:t>Every tree is a reminder that small acts of service grow into lasting impact. Thank you to our volunteers and community partners who helped make it happen!</a:t>
            </a:r>
          </a:p>
        </p:txBody>
      </p:sp>
      <p:sp>
        <p:nvSpPr>
          <p:cNvPr id="11" name="TextBox 10">
            <a:extLst>
              <a:ext uri="{FF2B5EF4-FFF2-40B4-BE49-F238E27FC236}">
                <a16:creationId xmlns:a16="http://schemas.microsoft.com/office/drawing/2014/main" id="{E6E9C49B-DF71-890A-77B6-B13899EB8549}"/>
              </a:ext>
            </a:extLst>
          </p:cNvPr>
          <p:cNvSpPr txBox="1"/>
          <p:nvPr/>
        </p:nvSpPr>
        <p:spPr>
          <a:xfrm>
            <a:off x="1444485" y="3091103"/>
            <a:ext cx="2445026" cy="923330"/>
          </a:xfrm>
          <a:prstGeom prst="rect">
            <a:avLst/>
          </a:prstGeom>
          <a:noFill/>
        </p:spPr>
        <p:txBody>
          <a:bodyPr wrap="square">
            <a:spAutoFit/>
          </a:bodyPr>
          <a:lstStyle/>
          <a:p>
            <a:r>
              <a:rPr lang="en-US" b="1" dirty="0"/>
              <a:t>Internal Caption:</a:t>
            </a:r>
            <a:br>
              <a:rPr lang="en-US" dirty="0"/>
            </a:br>
            <a:r>
              <a:rPr lang="en-US" dirty="0"/>
              <a:t> Don’t forget—meeting tonight at 6:30! </a:t>
            </a:r>
          </a:p>
        </p:txBody>
      </p:sp>
      <p:sp>
        <p:nvSpPr>
          <p:cNvPr id="13" name="TextBox 12">
            <a:extLst>
              <a:ext uri="{FF2B5EF4-FFF2-40B4-BE49-F238E27FC236}">
                <a16:creationId xmlns:a16="http://schemas.microsoft.com/office/drawing/2014/main" id="{33820EE3-6C9A-94B9-EF33-F053C7E3F85F}"/>
              </a:ext>
            </a:extLst>
          </p:cNvPr>
          <p:cNvSpPr txBox="1"/>
          <p:nvPr/>
        </p:nvSpPr>
        <p:spPr>
          <a:xfrm>
            <a:off x="4472609" y="3091103"/>
            <a:ext cx="5327374" cy="1200329"/>
          </a:xfrm>
          <a:prstGeom prst="rect">
            <a:avLst/>
          </a:prstGeom>
          <a:noFill/>
        </p:spPr>
        <p:txBody>
          <a:bodyPr wrap="square" rtlCol="0">
            <a:spAutoFit/>
          </a:bodyPr>
          <a:lstStyle/>
          <a:p>
            <a:r>
              <a:rPr lang="en-US" b="1" dirty="0"/>
              <a:t>External Caption:</a:t>
            </a:r>
            <a:br>
              <a:rPr lang="en-US" dirty="0"/>
            </a:br>
            <a:r>
              <a:rPr lang="en-US" dirty="0"/>
              <a:t> Curious about volunteering in Camas? Join the Camas Lions Club for our meeting tonight at 6:30 to learn how we serve our community and have fun doing it. </a:t>
            </a:r>
          </a:p>
        </p:txBody>
      </p:sp>
      <p:sp>
        <p:nvSpPr>
          <p:cNvPr id="14" name="TextBox 13">
            <a:extLst>
              <a:ext uri="{FF2B5EF4-FFF2-40B4-BE49-F238E27FC236}">
                <a16:creationId xmlns:a16="http://schemas.microsoft.com/office/drawing/2014/main" id="{938926E5-8538-0BDD-9DCC-FF89578340BF}"/>
              </a:ext>
            </a:extLst>
          </p:cNvPr>
          <p:cNvSpPr txBox="1"/>
          <p:nvPr/>
        </p:nvSpPr>
        <p:spPr>
          <a:xfrm>
            <a:off x="1444485" y="4597132"/>
            <a:ext cx="2862468" cy="1200329"/>
          </a:xfrm>
          <a:prstGeom prst="rect">
            <a:avLst/>
          </a:prstGeom>
          <a:noFill/>
        </p:spPr>
        <p:txBody>
          <a:bodyPr wrap="square" rtlCol="0">
            <a:spAutoFit/>
          </a:bodyPr>
          <a:lstStyle/>
          <a:p>
            <a:r>
              <a:rPr lang="en-US" b="1" dirty="0"/>
              <a:t>Internal Caption:</a:t>
            </a:r>
            <a:br>
              <a:rPr lang="en-US" dirty="0"/>
            </a:br>
            <a:r>
              <a:rPr lang="en-US" dirty="0"/>
              <a:t> Another successful food drive! Thanks, everyone! </a:t>
            </a:r>
          </a:p>
          <a:p>
            <a:endParaRPr lang="en-US" dirty="0"/>
          </a:p>
        </p:txBody>
      </p:sp>
      <p:sp>
        <p:nvSpPr>
          <p:cNvPr id="16" name="TextBox 15">
            <a:extLst>
              <a:ext uri="{FF2B5EF4-FFF2-40B4-BE49-F238E27FC236}">
                <a16:creationId xmlns:a16="http://schemas.microsoft.com/office/drawing/2014/main" id="{CC7E90FE-A13B-965E-0E32-3DE5A2A1EB68}"/>
              </a:ext>
            </a:extLst>
          </p:cNvPr>
          <p:cNvSpPr txBox="1"/>
          <p:nvPr/>
        </p:nvSpPr>
        <p:spPr>
          <a:xfrm>
            <a:off x="4472609" y="4597132"/>
            <a:ext cx="7361583" cy="2031325"/>
          </a:xfrm>
          <a:prstGeom prst="rect">
            <a:avLst/>
          </a:prstGeom>
          <a:noFill/>
        </p:spPr>
        <p:txBody>
          <a:bodyPr wrap="square" rtlCol="0">
            <a:spAutoFit/>
          </a:bodyPr>
          <a:lstStyle/>
          <a:p>
            <a:r>
              <a:rPr lang="en-US" b="1" dirty="0"/>
              <a:t>External Caption:</a:t>
            </a:r>
            <a:br>
              <a:rPr lang="en-US" dirty="0"/>
            </a:br>
            <a:r>
              <a:rPr lang="en-US" b="1" dirty="0"/>
              <a:t> </a:t>
            </a:r>
            <a:r>
              <a:rPr lang="en-US" dirty="0"/>
              <a:t>Thank you, Camas! The Camas Lions Club was proud to take part in the annual Walk &amp; Knock food drive, collecting non-perishable food items to support local families in need. Your generosity helped stock local food banks and made a real difference for those facing food insecurity this winter. Together, we’re building a stronger, more caring community!  </a:t>
            </a:r>
          </a:p>
          <a:p>
            <a:endParaRPr lang="en-US" dirty="0"/>
          </a:p>
        </p:txBody>
      </p:sp>
      <p:sp>
        <p:nvSpPr>
          <p:cNvPr id="17" name="TextBox 16">
            <a:extLst>
              <a:ext uri="{FF2B5EF4-FFF2-40B4-BE49-F238E27FC236}">
                <a16:creationId xmlns:a16="http://schemas.microsoft.com/office/drawing/2014/main" id="{D66871CC-CE01-2FC6-E5DD-08389E825AA1}"/>
              </a:ext>
            </a:extLst>
          </p:cNvPr>
          <p:cNvSpPr txBox="1"/>
          <p:nvPr/>
        </p:nvSpPr>
        <p:spPr>
          <a:xfrm>
            <a:off x="337931" y="477078"/>
            <a:ext cx="549894" cy="4591879"/>
          </a:xfrm>
          <a:prstGeom prst="rect">
            <a:avLst/>
          </a:prstGeom>
          <a:noFill/>
        </p:spPr>
        <p:txBody>
          <a:bodyPr vert="wordArtVert" wrap="square" rtlCol="0">
            <a:spAutoFit/>
          </a:bodyPr>
          <a:lstStyle/>
          <a:p>
            <a:r>
              <a:rPr lang="en-US" sz="2000" b="1" dirty="0">
                <a:solidFill>
                  <a:srgbClr val="00338D"/>
                </a:solidFill>
              </a:rPr>
              <a:t>EXAMPLES</a:t>
            </a:r>
          </a:p>
        </p:txBody>
      </p:sp>
    </p:spTree>
    <p:extLst>
      <p:ext uri="{BB962C8B-B14F-4D97-AF65-F5344CB8AC3E}">
        <p14:creationId xmlns:p14="http://schemas.microsoft.com/office/powerpoint/2010/main" val="3361843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9B3CF-F7EE-E597-F18A-856D10D46810}"/>
            </a:ext>
          </a:extLst>
        </p:cNvPr>
        <p:cNvGrpSpPr/>
        <p:nvPr/>
      </p:nvGrpSpPr>
      <p:grpSpPr>
        <a:xfrm>
          <a:off x="0" y="0"/>
          <a:ext cx="0" cy="0"/>
          <a:chOff x="0" y="0"/>
          <a:chExt cx="0" cy="0"/>
        </a:xfrm>
      </p:grpSpPr>
      <p:sp>
        <p:nvSpPr>
          <p:cNvPr id="8" name="Background - Solid">
            <a:extLst>
              <a:ext uri="{FF2B5EF4-FFF2-40B4-BE49-F238E27FC236}">
                <a16:creationId xmlns:a16="http://schemas.microsoft.com/office/drawing/2014/main" id="{5E7CD5DF-2B23-EB9C-03EC-B6D53AA3AF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0318C7A2-A785-5076-78FB-F75208A7245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dirty="0">
              <a:solidFill>
                <a:schemeClr val="bg1"/>
              </a:solidFill>
            </a:endParaRPr>
          </a:p>
        </p:txBody>
      </p:sp>
      <p:sp>
        <p:nvSpPr>
          <p:cNvPr id="7" name="Body Copy">
            <a:extLst>
              <a:ext uri="{FF2B5EF4-FFF2-40B4-BE49-F238E27FC236}">
                <a16:creationId xmlns:a16="http://schemas.microsoft.com/office/drawing/2014/main" id="{2188220C-ED44-3BC0-3D55-1313E6D8F36A}"/>
              </a:ext>
            </a:extLst>
          </p:cNvPr>
          <p:cNvSpPr txBox="1">
            <a:spLocks/>
          </p:cNvSpPr>
          <p:nvPr/>
        </p:nvSpPr>
        <p:spPr>
          <a:xfrm>
            <a:off x="1054472" y="1441692"/>
            <a:ext cx="3593728" cy="408727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200" b="1" dirty="0"/>
              <a:t>Why It Matters</a:t>
            </a:r>
          </a:p>
          <a:p>
            <a:endParaRPr lang="en-US" sz="2400" b="1" dirty="0"/>
          </a:p>
          <a:p>
            <a:pPr marL="342900" indent="-342900">
              <a:buFont typeface="Arial" panose="020B0604020202020204" pitchFamily="34" charset="0"/>
              <a:buChar char="•"/>
            </a:pPr>
            <a:r>
              <a:rPr lang="en-US" sz="2400" dirty="0"/>
              <a:t>Builds awareness beyond our club</a:t>
            </a:r>
          </a:p>
          <a:p>
            <a:pPr marL="342900" indent="-342900">
              <a:buFont typeface="Arial" panose="020B0604020202020204" pitchFamily="34" charset="0"/>
              <a:buChar char="•"/>
            </a:pPr>
            <a:r>
              <a:rPr lang="en-US" sz="2400" dirty="0"/>
              <a:t>Attracts new members</a:t>
            </a:r>
          </a:p>
          <a:p>
            <a:pPr marL="342900" indent="-342900">
              <a:buFont typeface="Arial" panose="020B0604020202020204" pitchFamily="34" charset="0"/>
              <a:buChar char="•"/>
            </a:pPr>
            <a:r>
              <a:rPr lang="en-US" sz="2400" dirty="0"/>
              <a:t>Increases visibility of Lions service</a:t>
            </a:r>
          </a:p>
        </p:txBody>
      </p:sp>
      <p:sp>
        <p:nvSpPr>
          <p:cNvPr id="15" name="Yellow Bar">
            <a:extLst>
              <a:ext uri="{FF2B5EF4-FFF2-40B4-BE49-F238E27FC236}">
                <a16:creationId xmlns:a16="http://schemas.microsoft.com/office/drawing/2014/main" id="{BBC241C6-92A2-1D6F-653B-6F34E8374883}"/>
              </a:ext>
            </a:extLst>
          </p:cNvPr>
          <p:cNvSpPr/>
          <p:nvPr/>
        </p:nvSpPr>
        <p:spPr>
          <a:xfrm>
            <a:off x="1158178" y="206254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0" name="Headline">
            <a:extLst>
              <a:ext uri="{FF2B5EF4-FFF2-40B4-BE49-F238E27FC236}">
                <a16:creationId xmlns:a16="http://schemas.microsoft.com/office/drawing/2014/main" id="{7E8C3B1A-AA2C-57AA-1F2A-B20F9AB02F2F}"/>
              </a:ext>
            </a:extLst>
          </p:cNvPr>
          <p:cNvSpPr txBox="1">
            <a:spLocks/>
          </p:cNvSpPr>
          <p:nvPr/>
        </p:nvSpPr>
        <p:spPr>
          <a:xfrm>
            <a:off x="1027265" y="587524"/>
            <a:ext cx="11164735"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dirty="0"/>
              <a:t>Shifting from Internal to External Marketing</a:t>
            </a:r>
          </a:p>
        </p:txBody>
      </p:sp>
      <p:sp>
        <p:nvSpPr>
          <p:cNvPr id="3" name="TextBox 2">
            <a:extLst>
              <a:ext uri="{FF2B5EF4-FFF2-40B4-BE49-F238E27FC236}">
                <a16:creationId xmlns:a16="http://schemas.microsoft.com/office/drawing/2014/main" id="{856F6159-00DA-4A16-A89A-0F95A2A0EF89}"/>
              </a:ext>
            </a:extLst>
          </p:cNvPr>
          <p:cNvSpPr txBox="1"/>
          <p:nvPr/>
        </p:nvSpPr>
        <p:spPr>
          <a:xfrm>
            <a:off x="1027264" y="5464705"/>
            <a:ext cx="10837314" cy="954107"/>
          </a:xfrm>
          <a:prstGeom prst="rect">
            <a:avLst/>
          </a:prstGeom>
          <a:noFill/>
        </p:spPr>
        <p:txBody>
          <a:bodyPr wrap="square">
            <a:spAutoFit/>
          </a:bodyPr>
          <a:lstStyle/>
          <a:p>
            <a:r>
              <a:rPr lang="en-US" sz="2800" b="1" dirty="0">
                <a:solidFill>
                  <a:schemeClr val="accent1">
                    <a:lumMod val="75000"/>
                  </a:schemeClr>
                </a:solidFill>
              </a:rPr>
              <a:t>Goal</a:t>
            </a:r>
          </a:p>
          <a:p>
            <a:r>
              <a:rPr lang="en-US" sz="2800" i="1" dirty="0"/>
              <a:t>Make Lions visible, welcoming, inviting, and relevant to the community</a:t>
            </a:r>
            <a:endParaRPr lang="en-US" sz="1600" i="1" dirty="0"/>
          </a:p>
        </p:txBody>
      </p:sp>
      <p:sp>
        <p:nvSpPr>
          <p:cNvPr id="4" name="Body Copy">
            <a:extLst>
              <a:ext uri="{FF2B5EF4-FFF2-40B4-BE49-F238E27FC236}">
                <a16:creationId xmlns:a16="http://schemas.microsoft.com/office/drawing/2014/main" id="{5B057372-40AD-216B-CA22-91C48C43122E}"/>
              </a:ext>
            </a:extLst>
          </p:cNvPr>
          <p:cNvSpPr txBox="1">
            <a:spLocks/>
          </p:cNvSpPr>
          <p:nvPr/>
        </p:nvSpPr>
        <p:spPr>
          <a:xfrm>
            <a:off x="5649959" y="1441692"/>
            <a:ext cx="5260464" cy="408727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200" b="1" dirty="0"/>
              <a:t>How Clubs Can Transition</a:t>
            </a:r>
          </a:p>
          <a:p>
            <a:endParaRPr lang="en-US" sz="2400" b="1" dirty="0"/>
          </a:p>
          <a:p>
            <a:pPr marL="342900" indent="-342900">
              <a:buFont typeface="Arial" panose="020B0604020202020204" pitchFamily="34" charset="0"/>
              <a:buChar char="•"/>
            </a:pPr>
            <a:r>
              <a:rPr lang="en-US" sz="2400" dirty="0"/>
              <a:t>Gradually adjust post messaging</a:t>
            </a:r>
          </a:p>
          <a:p>
            <a:pPr marL="342900" indent="-342900">
              <a:buFont typeface="Arial" panose="020B0604020202020204" pitchFamily="34" charset="0"/>
              <a:buChar char="•"/>
            </a:pPr>
            <a:r>
              <a:rPr lang="en-US" sz="2400" dirty="0"/>
              <a:t>Keep members engaged while speaking to non-members</a:t>
            </a:r>
          </a:p>
          <a:p>
            <a:pPr marL="342900" indent="-342900">
              <a:buFont typeface="Arial" panose="020B0604020202020204" pitchFamily="34" charset="0"/>
              <a:buChar char="•"/>
            </a:pPr>
            <a:r>
              <a:rPr lang="en-US" sz="2400" dirty="0"/>
              <a:t>Share service in a way the public understands</a:t>
            </a:r>
          </a:p>
        </p:txBody>
      </p:sp>
      <p:sp>
        <p:nvSpPr>
          <p:cNvPr id="5" name="Yellow Bar">
            <a:extLst>
              <a:ext uri="{FF2B5EF4-FFF2-40B4-BE49-F238E27FC236}">
                <a16:creationId xmlns:a16="http://schemas.microsoft.com/office/drawing/2014/main" id="{FCC535C9-240C-700C-747B-D84C36C51A46}"/>
              </a:ext>
            </a:extLst>
          </p:cNvPr>
          <p:cNvSpPr/>
          <p:nvPr/>
        </p:nvSpPr>
        <p:spPr>
          <a:xfrm>
            <a:off x="5741837" y="208794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6" name="Headline">
            <a:extLst>
              <a:ext uri="{FF2B5EF4-FFF2-40B4-BE49-F238E27FC236}">
                <a16:creationId xmlns:a16="http://schemas.microsoft.com/office/drawing/2014/main" id="{312FBF2B-FFAC-0A70-8E3A-A5B3D7AE0212}"/>
              </a:ext>
            </a:extLst>
          </p:cNvPr>
          <p:cNvSpPr txBox="1">
            <a:spLocks/>
          </p:cNvSpPr>
          <p:nvPr/>
        </p:nvSpPr>
        <p:spPr>
          <a:xfrm>
            <a:off x="126232" y="253226"/>
            <a:ext cx="1554299" cy="143635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chemeClr val="accent1">
                    <a:lumMod val="60000"/>
                    <a:lumOff val="40000"/>
                  </a:schemeClr>
                </a:solidFill>
              </a:rPr>
              <a:t>Topic 1</a:t>
            </a:r>
          </a:p>
        </p:txBody>
      </p:sp>
    </p:spTree>
    <p:extLst>
      <p:ext uri="{BB962C8B-B14F-4D97-AF65-F5344CB8AC3E}">
        <p14:creationId xmlns:p14="http://schemas.microsoft.com/office/powerpoint/2010/main" val="1361944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72BFB-759A-6A58-0BB4-56F4A98A860D}"/>
            </a:ext>
          </a:extLst>
        </p:cNvPr>
        <p:cNvGrpSpPr/>
        <p:nvPr/>
      </p:nvGrpSpPr>
      <p:grpSpPr>
        <a:xfrm>
          <a:off x="0" y="0"/>
          <a:ext cx="0" cy="0"/>
          <a:chOff x="0" y="0"/>
          <a:chExt cx="0" cy="0"/>
        </a:xfrm>
      </p:grpSpPr>
      <p:sp>
        <p:nvSpPr>
          <p:cNvPr id="8" name="Background - Solid">
            <a:extLst>
              <a:ext uri="{FF2B5EF4-FFF2-40B4-BE49-F238E27FC236}">
                <a16:creationId xmlns:a16="http://schemas.microsoft.com/office/drawing/2014/main" id="{C4CDD547-0549-F928-E6B8-ECE6847709E6}"/>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22" name="Slice - Solid">
            <a:extLst>
              <a:ext uri="{FF2B5EF4-FFF2-40B4-BE49-F238E27FC236}">
                <a16:creationId xmlns:a16="http://schemas.microsoft.com/office/drawing/2014/main" id="{0A35042F-C8FC-DED3-7EF1-A695F2B17D70}"/>
              </a:ext>
            </a:extLst>
          </p:cNvPr>
          <p:cNvSpPr/>
          <p:nvPr/>
        </p:nvSpPr>
        <p:spPr>
          <a:xfrm>
            <a:off x="1004872"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2FC1ECB1-9FB8-2356-AFA3-60FE845003D8}"/>
              </a:ext>
            </a:extLst>
          </p:cNvPr>
          <p:cNvSpPr txBox="1">
            <a:spLocks/>
          </p:cNvSpPr>
          <p:nvPr/>
        </p:nvSpPr>
        <p:spPr>
          <a:xfrm>
            <a:off x="372975" y="366727"/>
            <a:ext cx="1554299" cy="143635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Topic 2</a:t>
            </a:r>
          </a:p>
        </p:txBody>
      </p:sp>
      <p:sp>
        <p:nvSpPr>
          <p:cNvPr id="6" name="Body Copy">
            <a:extLst>
              <a:ext uri="{FF2B5EF4-FFF2-40B4-BE49-F238E27FC236}">
                <a16:creationId xmlns:a16="http://schemas.microsoft.com/office/drawing/2014/main" id="{1C762D5C-D60F-72CA-3FDC-B2A4C1CB31FA}"/>
              </a:ext>
            </a:extLst>
          </p:cNvPr>
          <p:cNvSpPr txBox="1">
            <a:spLocks/>
          </p:cNvSpPr>
          <p:nvPr/>
        </p:nvSpPr>
        <p:spPr>
          <a:xfrm>
            <a:off x="5324551" y="3498554"/>
            <a:ext cx="6549949" cy="290217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4000" b="1" dirty="0"/>
              <a:t>The Goal</a:t>
            </a:r>
          </a:p>
          <a:p>
            <a:r>
              <a:rPr lang="en-US" sz="3200" dirty="0"/>
              <a:t>Be visible, predictable, and active</a:t>
            </a:r>
          </a:p>
        </p:txBody>
      </p:sp>
      <p:sp>
        <p:nvSpPr>
          <p:cNvPr id="17" name="Body Copy">
            <a:extLst>
              <a:ext uri="{FF2B5EF4-FFF2-40B4-BE49-F238E27FC236}">
                <a16:creationId xmlns:a16="http://schemas.microsoft.com/office/drawing/2014/main" id="{963BA34B-EB9B-F893-4941-100D020623E8}"/>
              </a:ext>
            </a:extLst>
          </p:cNvPr>
          <p:cNvSpPr txBox="1">
            <a:spLocks/>
          </p:cNvSpPr>
          <p:nvPr/>
        </p:nvSpPr>
        <p:spPr>
          <a:xfrm>
            <a:off x="5330283" y="618706"/>
            <a:ext cx="6861717" cy="168786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sz="4800" b="1" kern="0" dirty="0">
                <a:solidFill>
                  <a:srgbClr val="00338D"/>
                </a:solidFill>
                <a:latin typeface="Arial" charset="0"/>
                <a:ea typeface="Arial" charset="0"/>
                <a:cs typeface="Arial" charset="0"/>
              </a:rPr>
              <a:t>Facebook Content </a:t>
            </a:r>
            <a:br>
              <a:rPr lang="en-US" sz="4800" b="1" kern="0" dirty="0">
                <a:solidFill>
                  <a:srgbClr val="00338D"/>
                </a:solidFill>
                <a:latin typeface="Arial" charset="0"/>
                <a:ea typeface="Arial" charset="0"/>
                <a:cs typeface="Arial" charset="0"/>
              </a:rPr>
            </a:br>
            <a:r>
              <a:rPr lang="en-US" sz="4800" b="1" kern="0" dirty="0">
                <a:solidFill>
                  <a:srgbClr val="00338D"/>
                </a:solidFill>
                <a:latin typeface="Arial" charset="0"/>
                <a:ea typeface="Arial" charset="0"/>
                <a:cs typeface="Arial" charset="0"/>
              </a:rPr>
              <a:t>Activity &amp; Consistency</a:t>
            </a:r>
          </a:p>
        </p:txBody>
      </p:sp>
      <p:sp>
        <p:nvSpPr>
          <p:cNvPr id="18" name="Rectangle 17">
            <a:extLst>
              <a:ext uri="{FF2B5EF4-FFF2-40B4-BE49-F238E27FC236}">
                <a16:creationId xmlns:a16="http://schemas.microsoft.com/office/drawing/2014/main" id="{0612F68F-0FB1-59F7-D495-ADF465F7F42C}"/>
              </a:ext>
            </a:extLst>
          </p:cNvPr>
          <p:cNvSpPr/>
          <p:nvPr/>
        </p:nvSpPr>
        <p:spPr>
          <a:xfrm rot="5400000" flipH="1">
            <a:off x="8356571" y="-561174"/>
            <a:ext cx="69553" cy="601063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50DA2F0E-D0D7-2003-6D75-D5A482205AF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a:t>
            </a:fld>
            <a:endParaRPr lang="en-US" sz="1000" dirty="0">
              <a:solidFill>
                <a:srgbClr val="00338D"/>
              </a:solidFill>
            </a:endParaRPr>
          </a:p>
        </p:txBody>
      </p:sp>
      <p:sp>
        <p:nvSpPr>
          <p:cNvPr id="14" name="Oval 13">
            <a:extLst>
              <a:ext uri="{FF2B5EF4-FFF2-40B4-BE49-F238E27FC236}">
                <a16:creationId xmlns:a16="http://schemas.microsoft.com/office/drawing/2014/main" id="{8D349088-EFB7-C989-2C50-9AE7B300A146}"/>
              </a:ext>
            </a:extLst>
          </p:cNvPr>
          <p:cNvSpPr>
            <a:spLocks/>
          </p:cNvSpPr>
          <p:nvPr/>
        </p:nvSpPr>
        <p:spPr>
          <a:xfrm>
            <a:off x="651416" y="2945142"/>
            <a:ext cx="3205562" cy="3205562"/>
          </a:xfrm>
          <a:prstGeom prst="ellipse">
            <a:avLst/>
          </a:prstGeom>
          <a:blipFill dpi="0" rotWithShape="1">
            <a:blip r:embed="rId3"/>
            <a:srcRect/>
            <a:stretch>
              <a:fillRect l="-12191" t="-154" r="-28241" b="-15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600A240-3760-514C-C25C-31B9BF56486E}"/>
              </a:ext>
            </a:extLst>
          </p:cNvPr>
          <p:cNvSpPr>
            <a:spLocks/>
          </p:cNvSpPr>
          <p:nvPr/>
        </p:nvSpPr>
        <p:spPr>
          <a:xfrm>
            <a:off x="2578690" y="1530550"/>
            <a:ext cx="2392405" cy="2392405"/>
          </a:xfrm>
          <a:prstGeom prst="ellipse">
            <a:avLst/>
          </a:prstGeom>
          <a:blipFill dpi="0" rotWithShape="1">
            <a:blip r:embed="rId4"/>
            <a:srcRect/>
            <a:stretch>
              <a:fillRect l="-15861" t="-69" r="-27330" b="-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5984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27314-3FD1-11FC-372B-AB34875CCFA2}"/>
            </a:ext>
          </a:extLst>
        </p:cNvPr>
        <p:cNvGrpSpPr/>
        <p:nvPr/>
      </p:nvGrpSpPr>
      <p:grpSpPr>
        <a:xfrm>
          <a:off x="0" y="0"/>
          <a:ext cx="0" cy="0"/>
          <a:chOff x="0" y="0"/>
          <a:chExt cx="0" cy="0"/>
        </a:xfrm>
      </p:grpSpPr>
      <p:sp>
        <p:nvSpPr>
          <p:cNvPr id="5" name="Headline">
            <a:extLst>
              <a:ext uri="{FF2B5EF4-FFF2-40B4-BE49-F238E27FC236}">
                <a16:creationId xmlns:a16="http://schemas.microsoft.com/office/drawing/2014/main" id="{EA434F31-D0B4-0ED9-F3D4-5BE4F8126891}"/>
              </a:ext>
            </a:extLst>
          </p:cNvPr>
          <p:cNvSpPr txBox="1">
            <a:spLocks/>
          </p:cNvSpPr>
          <p:nvPr/>
        </p:nvSpPr>
        <p:spPr>
          <a:xfrm>
            <a:off x="616857" y="697956"/>
            <a:ext cx="9454243"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dirty="0">
                <a:solidFill>
                  <a:srgbClr val="00338D"/>
                </a:solidFill>
              </a:rPr>
              <a:t>2-Pronged Content Strategy</a:t>
            </a:r>
            <a:endParaRPr lang="en-US" kern="0" dirty="0">
              <a:solidFill>
                <a:srgbClr val="00338D"/>
              </a:solidFill>
            </a:endParaRPr>
          </a:p>
        </p:txBody>
      </p:sp>
      <p:sp>
        <p:nvSpPr>
          <p:cNvPr id="17" name="Page Number - White">
            <a:extLst>
              <a:ext uri="{FF2B5EF4-FFF2-40B4-BE49-F238E27FC236}">
                <a16:creationId xmlns:a16="http://schemas.microsoft.com/office/drawing/2014/main" id="{9D9E42DE-9DA4-F329-C2A8-ACC0B724C34F}"/>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tx1">
                    <a:lumMod val="95000"/>
                    <a:lumOff val="5000"/>
                  </a:schemeClr>
                </a:solidFill>
              </a:rPr>
              <a:pPr eaLnBrk="0" hangingPunct="0">
                <a:spcBef>
                  <a:spcPct val="50000"/>
                </a:spcBef>
                <a:defRPr/>
              </a:pPr>
              <a:t>6</a:t>
            </a:fld>
            <a:endParaRPr lang="en-US" sz="1000" dirty="0">
              <a:solidFill>
                <a:schemeClr val="tx1">
                  <a:lumMod val="95000"/>
                  <a:lumOff val="5000"/>
                </a:schemeClr>
              </a:solidFill>
            </a:endParaRPr>
          </a:p>
        </p:txBody>
      </p:sp>
      <p:pic>
        <p:nvPicPr>
          <p:cNvPr id="8" name="Picture 7">
            <a:extLst>
              <a:ext uri="{FF2B5EF4-FFF2-40B4-BE49-F238E27FC236}">
                <a16:creationId xmlns:a16="http://schemas.microsoft.com/office/drawing/2014/main" id="{032E4070-9EF9-1188-6B39-F09D3791FFF6}"/>
              </a:ext>
            </a:extLst>
          </p:cNvPr>
          <p:cNvPicPr>
            <a:picLocks noChangeAspect="1"/>
          </p:cNvPicPr>
          <p:nvPr/>
        </p:nvPicPr>
        <p:blipFill>
          <a:blip r:embed="rId3"/>
          <a:stretch>
            <a:fillRect/>
          </a:stretch>
        </p:blipFill>
        <p:spPr>
          <a:xfrm>
            <a:off x="9906000" y="-1"/>
            <a:ext cx="2286000" cy="2286000"/>
          </a:xfrm>
          <a:prstGeom prst="rect">
            <a:avLst/>
          </a:prstGeom>
        </p:spPr>
      </p:pic>
      <p:pic>
        <p:nvPicPr>
          <p:cNvPr id="11" name="Picture 10">
            <a:extLst>
              <a:ext uri="{FF2B5EF4-FFF2-40B4-BE49-F238E27FC236}">
                <a16:creationId xmlns:a16="http://schemas.microsoft.com/office/drawing/2014/main" id="{CF4EE291-D4D2-D994-DCCE-DBB9FD5D9CEE}"/>
              </a:ext>
            </a:extLst>
          </p:cNvPr>
          <p:cNvPicPr>
            <a:picLocks noChangeAspect="1"/>
          </p:cNvPicPr>
          <p:nvPr/>
        </p:nvPicPr>
        <p:blipFill>
          <a:blip r:embed="rId3"/>
          <a:stretch>
            <a:fillRect/>
          </a:stretch>
        </p:blipFill>
        <p:spPr>
          <a:xfrm rot="10800000">
            <a:off x="-1" y="4572001"/>
            <a:ext cx="2286000" cy="2286000"/>
          </a:xfrm>
          <a:prstGeom prst="rect">
            <a:avLst/>
          </a:prstGeom>
        </p:spPr>
      </p:pic>
      <p:sp>
        <p:nvSpPr>
          <p:cNvPr id="14" name="Headline">
            <a:extLst>
              <a:ext uri="{FF2B5EF4-FFF2-40B4-BE49-F238E27FC236}">
                <a16:creationId xmlns:a16="http://schemas.microsoft.com/office/drawing/2014/main" id="{0D318F31-103F-754E-412F-0FEA78C82DE3}"/>
              </a:ext>
            </a:extLst>
          </p:cNvPr>
          <p:cNvSpPr txBox="1">
            <a:spLocks/>
          </p:cNvSpPr>
          <p:nvPr/>
        </p:nvSpPr>
        <p:spPr>
          <a:xfrm>
            <a:off x="616857" y="215249"/>
            <a:ext cx="1554299" cy="143635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Topic 3</a:t>
            </a:r>
          </a:p>
        </p:txBody>
      </p:sp>
      <p:sp>
        <p:nvSpPr>
          <p:cNvPr id="15" name="Rectangle 14">
            <a:extLst>
              <a:ext uri="{FF2B5EF4-FFF2-40B4-BE49-F238E27FC236}">
                <a16:creationId xmlns:a16="http://schemas.microsoft.com/office/drawing/2014/main" id="{33EFCA40-035A-07B9-CCCD-21071187005F}"/>
              </a:ext>
            </a:extLst>
          </p:cNvPr>
          <p:cNvSpPr/>
          <p:nvPr/>
        </p:nvSpPr>
        <p:spPr>
          <a:xfrm rot="5400000" flipH="1">
            <a:off x="2757356" y="-768474"/>
            <a:ext cx="69553"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4" name="TextBox 3">
            <a:extLst>
              <a:ext uri="{FF2B5EF4-FFF2-40B4-BE49-F238E27FC236}">
                <a16:creationId xmlns:a16="http://schemas.microsoft.com/office/drawing/2014/main" id="{6E3EC8C2-C0BD-4FD0-79B0-EE6A77FECE42}"/>
              </a:ext>
            </a:extLst>
          </p:cNvPr>
          <p:cNvSpPr txBox="1"/>
          <p:nvPr/>
        </p:nvSpPr>
        <p:spPr>
          <a:xfrm>
            <a:off x="420077" y="1861865"/>
            <a:ext cx="6096000" cy="2369880"/>
          </a:xfrm>
          <a:prstGeom prst="rect">
            <a:avLst/>
          </a:prstGeom>
          <a:noFill/>
        </p:spPr>
        <p:txBody>
          <a:bodyPr wrap="square">
            <a:spAutoFit/>
          </a:bodyPr>
          <a:lstStyle/>
          <a:p>
            <a:pPr>
              <a:buNone/>
            </a:pPr>
            <a:r>
              <a:rPr lang="en-US" sz="2800" b="1" dirty="0"/>
              <a:t>A. Service Project Storytelling</a:t>
            </a:r>
          </a:p>
          <a:p>
            <a:pPr>
              <a:buNone/>
            </a:pPr>
            <a:r>
              <a:rPr lang="en-US" sz="2400" dirty="0"/>
              <a:t>☑ At least </a:t>
            </a:r>
            <a:r>
              <a:rPr lang="en-US" sz="2400" b="1" dirty="0"/>
              <a:t>1 service project per month</a:t>
            </a:r>
            <a:br>
              <a:rPr lang="en-US" sz="2400" dirty="0"/>
            </a:br>
            <a:r>
              <a:rPr lang="en-US" sz="2400" dirty="0"/>
              <a:t>☑ If no project → post about </a:t>
            </a:r>
            <a:r>
              <a:rPr lang="en-US" sz="2400" b="1" dirty="0"/>
              <a:t>what Lions do</a:t>
            </a:r>
            <a:br>
              <a:rPr lang="en-US" sz="2400" dirty="0"/>
            </a:br>
            <a:r>
              <a:rPr lang="en-US" sz="2400" dirty="0"/>
              <a:t>☑ Need more service?</a:t>
            </a:r>
            <a:br>
              <a:rPr lang="en-US" sz="2400" dirty="0"/>
            </a:br>
            <a:r>
              <a:rPr lang="en-US" sz="2400" dirty="0"/>
              <a:t>  ☐ Partner with another Lions Club</a:t>
            </a:r>
            <a:br>
              <a:rPr lang="en-US" sz="2400" dirty="0"/>
            </a:br>
            <a:r>
              <a:rPr lang="en-US" sz="2400" dirty="0"/>
              <a:t>  ☐ Share a joint service project</a:t>
            </a:r>
          </a:p>
        </p:txBody>
      </p:sp>
      <p:sp>
        <p:nvSpPr>
          <p:cNvPr id="7" name="TextBox 6">
            <a:extLst>
              <a:ext uri="{FF2B5EF4-FFF2-40B4-BE49-F238E27FC236}">
                <a16:creationId xmlns:a16="http://schemas.microsoft.com/office/drawing/2014/main" id="{7E211CAC-DCEF-847B-7A15-06DFD07968E8}"/>
              </a:ext>
            </a:extLst>
          </p:cNvPr>
          <p:cNvSpPr txBox="1"/>
          <p:nvPr/>
        </p:nvSpPr>
        <p:spPr>
          <a:xfrm>
            <a:off x="6517231" y="1861865"/>
            <a:ext cx="5575379" cy="2739211"/>
          </a:xfrm>
          <a:prstGeom prst="rect">
            <a:avLst/>
          </a:prstGeom>
          <a:noFill/>
        </p:spPr>
        <p:txBody>
          <a:bodyPr wrap="square">
            <a:spAutoFit/>
          </a:bodyPr>
          <a:lstStyle/>
          <a:p>
            <a:pPr>
              <a:buNone/>
            </a:pPr>
            <a:r>
              <a:rPr lang="en-US" sz="2800" b="1" dirty="0"/>
              <a:t>B. Member Recruitment Graphics</a:t>
            </a:r>
          </a:p>
          <a:p>
            <a:pPr>
              <a:buNone/>
            </a:pPr>
            <a:r>
              <a:rPr lang="en-US" sz="2400" dirty="0"/>
              <a:t>☐ MD19  Grow With Us  ready-to-post digital marketing assets for social media</a:t>
            </a:r>
          </a:p>
          <a:p>
            <a:pPr>
              <a:buNone/>
            </a:pPr>
            <a:endParaRPr lang="en-US" sz="2400" dirty="0"/>
          </a:p>
          <a:p>
            <a:pPr>
              <a:buNone/>
            </a:pPr>
            <a:r>
              <a:rPr lang="en-US" sz="2400" dirty="0"/>
              <a:t>☐ Monthly and themed</a:t>
            </a:r>
          </a:p>
          <a:p>
            <a:pPr>
              <a:buNone/>
            </a:pPr>
            <a:r>
              <a:rPr lang="en-US" sz="2400" dirty="0"/>
              <a:t>☐ Graphics and captions</a:t>
            </a:r>
            <a:br>
              <a:rPr lang="en-US" sz="2400" dirty="0"/>
            </a:br>
            <a:endParaRPr lang="en-US" sz="2400" dirty="0"/>
          </a:p>
        </p:txBody>
      </p:sp>
      <p:sp>
        <p:nvSpPr>
          <p:cNvPr id="12" name="TextBox 11">
            <a:extLst>
              <a:ext uri="{FF2B5EF4-FFF2-40B4-BE49-F238E27FC236}">
                <a16:creationId xmlns:a16="http://schemas.microsoft.com/office/drawing/2014/main" id="{49C171A8-E811-E91A-FBCF-7BFF3583F8F9}"/>
              </a:ext>
            </a:extLst>
          </p:cNvPr>
          <p:cNvSpPr txBox="1"/>
          <p:nvPr/>
        </p:nvSpPr>
        <p:spPr>
          <a:xfrm>
            <a:off x="3331029" y="5750989"/>
            <a:ext cx="7990113" cy="830997"/>
          </a:xfrm>
          <a:prstGeom prst="rect">
            <a:avLst/>
          </a:prstGeom>
          <a:noFill/>
        </p:spPr>
        <p:txBody>
          <a:bodyPr wrap="square">
            <a:spAutoFit/>
          </a:bodyPr>
          <a:lstStyle/>
          <a:p>
            <a:pPr>
              <a:buNone/>
            </a:pPr>
            <a:r>
              <a:rPr lang="en-US" sz="2400" b="1" dirty="0"/>
              <a:t>Goal</a:t>
            </a:r>
          </a:p>
          <a:p>
            <a:pPr>
              <a:buNone/>
            </a:pPr>
            <a:r>
              <a:rPr lang="en-US" sz="2400" dirty="0"/>
              <a:t>Show service → Invite participation → Grow membership</a:t>
            </a:r>
          </a:p>
        </p:txBody>
      </p:sp>
    </p:spTree>
    <p:extLst>
      <p:ext uri="{BB962C8B-B14F-4D97-AF65-F5344CB8AC3E}">
        <p14:creationId xmlns:p14="http://schemas.microsoft.com/office/powerpoint/2010/main" val="1199487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22" name="Slice - Solid">
            <a:extLst>
              <a:ext uri="{FF2B5EF4-FFF2-40B4-BE49-F238E27FC236}">
                <a16:creationId xmlns:a16="http://schemas.microsoft.com/office/drawing/2014/main" id="{651EA998-A806-F147-8EF5-A7B5976ED313}"/>
              </a:ext>
            </a:extLst>
          </p:cNvPr>
          <p:cNvSpPr/>
          <p:nvPr/>
        </p:nvSpPr>
        <p:spPr>
          <a:xfrm>
            <a:off x="1004872"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7" name="Body Copy">
            <a:extLst>
              <a:ext uri="{FF2B5EF4-FFF2-40B4-BE49-F238E27FC236}">
                <a16:creationId xmlns:a16="http://schemas.microsoft.com/office/drawing/2014/main" id="{1A341676-E6AB-8F4B-821E-E8707713801A}"/>
              </a:ext>
            </a:extLst>
          </p:cNvPr>
          <p:cNvSpPr txBox="1">
            <a:spLocks/>
          </p:cNvSpPr>
          <p:nvPr/>
        </p:nvSpPr>
        <p:spPr>
          <a:xfrm>
            <a:off x="3416300" y="618706"/>
            <a:ext cx="7239001" cy="92333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buSzPct val="120000"/>
            </a:pPr>
            <a:r>
              <a:rPr lang="en-US" sz="3600" b="1" kern="0" dirty="0">
                <a:solidFill>
                  <a:srgbClr val="00338D"/>
                </a:solidFill>
                <a:latin typeface="Arial" charset="0"/>
                <a:ea typeface="Arial" charset="0"/>
                <a:cs typeface="Arial" charset="0"/>
              </a:rPr>
              <a:t>Service Project Storytelling</a:t>
            </a:r>
          </a:p>
        </p:txBody>
      </p:sp>
      <p:sp>
        <p:nvSpPr>
          <p:cNvPr id="12" name="Page Number - Blue">
            <a:extLst>
              <a:ext uri="{FF2B5EF4-FFF2-40B4-BE49-F238E27FC236}">
                <a16:creationId xmlns:a16="http://schemas.microsoft.com/office/drawing/2014/main" id="{3AD64347-9EA0-774D-8AEF-3259423DA61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7</a:t>
            </a:fld>
            <a:endParaRPr lang="en-US" sz="1000" dirty="0">
              <a:solidFill>
                <a:srgbClr val="00338D"/>
              </a:solidFill>
            </a:endParaRPr>
          </a:p>
        </p:txBody>
      </p:sp>
      <p:graphicFrame>
        <p:nvGraphicFramePr>
          <p:cNvPr id="2" name="Diagram 1">
            <a:extLst>
              <a:ext uri="{FF2B5EF4-FFF2-40B4-BE49-F238E27FC236}">
                <a16:creationId xmlns:a16="http://schemas.microsoft.com/office/drawing/2014/main" id="{A1B30DF6-CADE-A372-4DD4-666BA32994A3}"/>
              </a:ext>
            </a:extLst>
          </p:cNvPr>
          <p:cNvGraphicFramePr/>
          <p:nvPr>
            <p:extLst>
              <p:ext uri="{D42A27DB-BD31-4B8C-83A1-F6EECF244321}">
                <p14:modId xmlns:p14="http://schemas.microsoft.com/office/powerpoint/2010/main" val="832508947"/>
              </p:ext>
            </p:extLst>
          </p:nvPr>
        </p:nvGraphicFramePr>
        <p:xfrm>
          <a:off x="2699657" y="-23745"/>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23D15D78-79DE-8237-808B-B40003BF7157}"/>
              </a:ext>
            </a:extLst>
          </p:cNvPr>
          <p:cNvSpPr txBox="1"/>
          <p:nvPr/>
        </p:nvSpPr>
        <p:spPr>
          <a:xfrm>
            <a:off x="1701557" y="4354468"/>
            <a:ext cx="3392957" cy="1200329"/>
          </a:xfrm>
          <a:prstGeom prst="rect">
            <a:avLst/>
          </a:prstGeom>
          <a:noFill/>
        </p:spPr>
        <p:txBody>
          <a:bodyPr wrap="square" rtlCol="0">
            <a:spAutoFit/>
          </a:bodyPr>
          <a:lstStyle/>
          <a:p>
            <a:r>
              <a:rPr lang="en-US" b="1" dirty="0"/>
              <a:t>90-Day Consistency Challenge</a:t>
            </a:r>
          </a:p>
          <a:p>
            <a:r>
              <a:rPr lang="en-US" dirty="0"/>
              <a:t>☐ Commit to posting regularly</a:t>
            </a:r>
            <a:br>
              <a:rPr lang="en-US" dirty="0"/>
            </a:br>
            <a:r>
              <a:rPr lang="en-US" dirty="0"/>
              <a:t>☐ Try this for 90 days</a:t>
            </a:r>
          </a:p>
          <a:p>
            <a:endParaRPr lang="en-US" dirty="0"/>
          </a:p>
        </p:txBody>
      </p:sp>
      <p:sp>
        <p:nvSpPr>
          <p:cNvPr id="7" name="TextBox 6">
            <a:extLst>
              <a:ext uri="{FF2B5EF4-FFF2-40B4-BE49-F238E27FC236}">
                <a16:creationId xmlns:a16="http://schemas.microsoft.com/office/drawing/2014/main" id="{62696A0B-4FEA-6695-CAA7-5135392A3396}"/>
              </a:ext>
            </a:extLst>
          </p:cNvPr>
          <p:cNvSpPr txBox="1"/>
          <p:nvPr/>
        </p:nvSpPr>
        <p:spPr>
          <a:xfrm>
            <a:off x="5268443" y="4354468"/>
            <a:ext cx="3381829" cy="1200329"/>
          </a:xfrm>
          <a:prstGeom prst="rect">
            <a:avLst/>
          </a:prstGeom>
          <a:noFill/>
        </p:spPr>
        <p:txBody>
          <a:bodyPr wrap="square">
            <a:spAutoFit/>
          </a:bodyPr>
          <a:lstStyle/>
          <a:p>
            <a:pPr>
              <a:buNone/>
            </a:pPr>
            <a:r>
              <a:rPr lang="en-US" b="1" dirty="0"/>
              <a:t>Before the Event</a:t>
            </a:r>
          </a:p>
          <a:p>
            <a:pPr>
              <a:buNone/>
            </a:pPr>
            <a:r>
              <a:rPr lang="en-US" dirty="0"/>
              <a:t>☐ Create a Facebook Event</a:t>
            </a:r>
            <a:br>
              <a:rPr lang="en-US" dirty="0"/>
            </a:br>
            <a:r>
              <a:rPr lang="en-US" dirty="0"/>
              <a:t>☐ Post about the activity</a:t>
            </a:r>
            <a:br>
              <a:rPr lang="en-US" dirty="0"/>
            </a:br>
            <a:r>
              <a:rPr lang="en-US" dirty="0"/>
              <a:t>☐ Invite community members</a:t>
            </a:r>
          </a:p>
        </p:txBody>
      </p:sp>
      <p:sp>
        <p:nvSpPr>
          <p:cNvPr id="10" name="TextBox 9">
            <a:extLst>
              <a:ext uri="{FF2B5EF4-FFF2-40B4-BE49-F238E27FC236}">
                <a16:creationId xmlns:a16="http://schemas.microsoft.com/office/drawing/2014/main" id="{8F3D9237-5626-EDF2-88AC-A1C4EBD58BC8}"/>
              </a:ext>
            </a:extLst>
          </p:cNvPr>
          <p:cNvSpPr txBox="1"/>
          <p:nvPr/>
        </p:nvSpPr>
        <p:spPr>
          <a:xfrm>
            <a:off x="8650272" y="4354468"/>
            <a:ext cx="2641600" cy="646331"/>
          </a:xfrm>
          <a:prstGeom prst="rect">
            <a:avLst/>
          </a:prstGeom>
          <a:noFill/>
        </p:spPr>
        <p:txBody>
          <a:bodyPr wrap="square">
            <a:spAutoFit/>
          </a:bodyPr>
          <a:lstStyle/>
          <a:p>
            <a:pPr>
              <a:buNone/>
            </a:pPr>
            <a:r>
              <a:rPr lang="en-US" b="1" dirty="0"/>
              <a:t>Leading Up</a:t>
            </a:r>
          </a:p>
          <a:p>
            <a:pPr>
              <a:buNone/>
            </a:pPr>
            <a:r>
              <a:rPr lang="en-US" dirty="0"/>
              <a:t>☐ Post 1–2 reminders</a:t>
            </a:r>
          </a:p>
        </p:txBody>
      </p:sp>
      <p:sp>
        <p:nvSpPr>
          <p:cNvPr id="13" name="TextBox 12">
            <a:extLst>
              <a:ext uri="{FF2B5EF4-FFF2-40B4-BE49-F238E27FC236}">
                <a16:creationId xmlns:a16="http://schemas.microsoft.com/office/drawing/2014/main" id="{928603B9-6B5F-253E-6C7D-EB005AA5C4AC}"/>
              </a:ext>
            </a:extLst>
          </p:cNvPr>
          <p:cNvSpPr txBox="1"/>
          <p:nvPr/>
        </p:nvSpPr>
        <p:spPr>
          <a:xfrm>
            <a:off x="8650272" y="5144569"/>
            <a:ext cx="3715657" cy="923330"/>
          </a:xfrm>
          <a:prstGeom prst="rect">
            <a:avLst/>
          </a:prstGeom>
          <a:noFill/>
        </p:spPr>
        <p:txBody>
          <a:bodyPr wrap="square">
            <a:spAutoFit/>
          </a:bodyPr>
          <a:lstStyle/>
          <a:p>
            <a:pPr>
              <a:buNone/>
            </a:pPr>
            <a:r>
              <a:rPr lang="en-US" b="1" dirty="0"/>
              <a:t>After the Event</a:t>
            </a:r>
          </a:p>
          <a:p>
            <a:pPr>
              <a:buNone/>
            </a:pPr>
            <a:r>
              <a:rPr lang="en-US" dirty="0"/>
              <a:t>☐ Post within 24 hours</a:t>
            </a:r>
            <a:br>
              <a:rPr lang="en-US" dirty="0"/>
            </a:br>
            <a:r>
              <a:rPr lang="en-US" dirty="0"/>
              <a:t>☐ Share photos + a short recap</a:t>
            </a:r>
          </a:p>
        </p:txBody>
      </p:sp>
      <p:sp>
        <p:nvSpPr>
          <p:cNvPr id="15" name="TextBox 14">
            <a:extLst>
              <a:ext uri="{FF2B5EF4-FFF2-40B4-BE49-F238E27FC236}">
                <a16:creationId xmlns:a16="http://schemas.microsoft.com/office/drawing/2014/main" id="{7D0135B4-2A77-F166-B9A7-BD6968377C51}"/>
              </a:ext>
            </a:extLst>
          </p:cNvPr>
          <p:cNvSpPr txBox="1"/>
          <p:nvPr/>
        </p:nvSpPr>
        <p:spPr>
          <a:xfrm>
            <a:off x="1701557" y="6338934"/>
            <a:ext cx="6647543" cy="400110"/>
          </a:xfrm>
          <a:prstGeom prst="rect">
            <a:avLst/>
          </a:prstGeom>
          <a:noFill/>
        </p:spPr>
        <p:txBody>
          <a:bodyPr wrap="square" rtlCol="0">
            <a:spAutoFit/>
          </a:bodyPr>
          <a:lstStyle/>
          <a:p>
            <a:r>
              <a:rPr lang="en-US" sz="2000" i="1" dirty="0">
                <a:solidFill>
                  <a:schemeClr val="accent1">
                    <a:lumMod val="50000"/>
                  </a:schemeClr>
                </a:solidFill>
              </a:rPr>
              <a:t>Consistency builds visibility, reach, and confidence</a:t>
            </a:r>
          </a:p>
        </p:txBody>
      </p:sp>
      <p:sp>
        <p:nvSpPr>
          <p:cNvPr id="16" name="Headline">
            <a:extLst>
              <a:ext uri="{FF2B5EF4-FFF2-40B4-BE49-F238E27FC236}">
                <a16:creationId xmlns:a16="http://schemas.microsoft.com/office/drawing/2014/main" id="{00016DE5-B79C-D590-DD43-5030B3DB100E}"/>
              </a:ext>
            </a:extLst>
          </p:cNvPr>
          <p:cNvSpPr txBox="1">
            <a:spLocks/>
          </p:cNvSpPr>
          <p:nvPr/>
        </p:nvSpPr>
        <p:spPr>
          <a:xfrm>
            <a:off x="372975" y="366727"/>
            <a:ext cx="1554299" cy="143635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Topic 3</a:t>
            </a:r>
          </a:p>
        </p:txBody>
      </p:sp>
    </p:spTree>
    <p:extLst>
      <p:ext uri="{BB962C8B-B14F-4D97-AF65-F5344CB8AC3E}">
        <p14:creationId xmlns:p14="http://schemas.microsoft.com/office/powerpoint/2010/main" val="28585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eadline">
            <a:extLst>
              <a:ext uri="{FF2B5EF4-FFF2-40B4-BE49-F238E27FC236}">
                <a16:creationId xmlns:a16="http://schemas.microsoft.com/office/drawing/2014/main" id="{4E8520BA-3857-4F45-9F89-B8892B3B592C}"/>
              </a:ext>
            </a:extLst>
          </p:cNvPr>
          <p:cNvSpPr txBox="1">
            <a:spLocks/>
          </p:cNvSpPr>
          <p:nvPr/>
        </p:nvSpPr>
        <p:spPr>
          <a:xfrm>
            <a:off x="616857" y="697956"/>
            <a:ext cx="8633565"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dirty="0">
                <a:solidFill>
                  <a:srgbClr val="00338D"/>
                </a:solidFill>
              </a:rPr>
              <a:t>Service Project Photos &amp; Content</a:t>
            </a:r>
            <a:endParaRPr lang="en-US" kern="0" dirty="0">
              <a:solidFill>
                <a:srgbClr val="00338D"/>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tx1">
                    <a:lumMod val="95000"/>
                    <a:lumOff val="5000"/>
                  </a:schemeClr>
                </a:solidFill>
              </a:rPr>
              <a:pPr eaLnBrk="0" hangingPunct="0">
                <a:spcBef>
                  <a:spcPct val="50000"/>
                </a:spcBef>
                <a:defRPr/>
              </a:pPr>
              <a:t>8</a:t>
            </a:fld>
            <a:endParaRPr lang="en-US" sz="1000" dirty="0">
              <a:solidFill>
                <a:schemeClr val="tx1">
                  <a:lumMod val="95000"/>
                  <a:lumOff val="5000"/>
                </a:schemeClr>
              </a:solidFill>
            </a:endParaRPr>
          </a:p>
        </p:txBody>
      </p:sp>
      <p:pic>
        <p:nvPicPr>
          <p:cNvPr id="8" name="Picture 7">
            <a:extLst>
              <a:ext uri="{FF2B5EF4-FFF2-40B4-BE49-F238E27FC236}">
                <a16:creationId xmlns:a16="http://schemas.microsoft.com/office/drawing/2014/main" id="{C0CCABCC-64AA-7943-A46A-05E3CB7B8434}"/>
              </a:ext>
            </a:extLst>
          </p:cNvPr>
          <p:cNvPicPr>
            <a:picLocks noChangeAspect="1"/>
          </p:cNvPicPr>
          <p:nvPr/>
        </p:nvPicPr>
        <p:blipFill>
          <a:blip r:embed="rId3"/>
          <a:stretch>
            <a:fillRect/>
          </a:stretch>
        </p:blipFill>
        <p:spPr>
          <a:xfrm>
            <a:off x="9906000" y="-1"/>
            <a:ext cx="2286000" cy="2286000"/>
          </a:xfrm>
          <a:prstGeom prst="rect">
            <a:avLst/>
          </a:prstGeom>
        </p:spPr>
      </p:pic>
      <p:pic>
        <p:nvPicPr>
          <p:cNvPr id="11" name="Picture 10">
            <a:extLst>
              <a:ext uri="{FF2B5EF4-FFF2-40B4-BE49-F238E27FC236}">
                <a16:creationId xmlns:a16="http://schemas.microsoft.com/office/drawing/2014/main" id="{802293BA-F532-2046-A0AA-9507A7421B10}"/>
              </a:ext>
            </a:extLst>
          </p:cNvPr>
          <p:cNvPicPr>
            <a:picLocks noChangeAspect="1"/>
          </p:cNvPicPr>
          <p:nvPr/>
        </p:nvPicPr>
        <p:blipFill>
          <a:blip r:embed="rId3"/>
          <a:stretch>
            <a:fillRect/>
          </a:stretch>
        </p:blipFill>
        <p:spPr>
          <a:xfrm rot="10800000">
            <a:off x="-1" y="4572001"/>
            <a:ext cx="2286000" cy="2286000"/>
          </a:xfrm>
          <a:prstGeom prst="rect">
            <a:avLst/>
          </a:prstGeom>
        </p:spPr>
      </p:pic>
      <p:sp>
        <p:nvSpPr>
          <p:cNvPr id="3" name="TextBox 2">
            <a:extLst>
              <a:ext uri="{FF2B5EF4-FFF2-40B4-BE49-F238E27FC236}">
                <a16:creationId xmlns:a16="http://schemas.microsoft.com/office/drawing/2014/main" id="{2878766D-23BE-7949-62EE-C7726E2F58C4}"/>
              </a:ext>
            </a:extLst>
          </p:cNvPr>
          <p:cNvSpPr txBox="1"/>
          <p:nvPr/>
        </p:nvSpPr>
        <p:spPr>
          <a:xfrm>
            <a:off x="673671" y="1547335"/>
            <a:ext cx="6096000" cy="1631216"/>
          </a:xfrm>
          <a:prstGeom prst="rect">
            <a:avLst/>
          </a:prstGeom>
          <a:noFill/>
        </p:spPr>
        <p:txBody>
          <a:bodyPr wrap="square">
            <a:spAutoFit/>
          </a:bodyPr>
          <a:lstStyle/>
          <a:p>
            <a:pPr>
              <a:buNone/>
            </a:pPr>
            <a:r>
              <a:rPr lang="en-US" sz="2000" b="1" dirty="0"/>
              <a:t>Photos That Perform Best</a:t>
            </a:r>
          </a:p>
          <a:p>
            <a:pPr>
              <a:buNone/>
            </a:pPr>
            <a:r>
              <a:rPr lang="en-US" sz="2000" dirty="0"/>
              <a:t>☐ People in action</a:t>
            </a:r>
            <a:br>
              <a:rPr lang="en-US" sz="2000" dirty="0"/>
            </a:br>
            <a:r>
              <a:rPr lang="en-US" sz="2000" dirty="0"/>
              <a:t>☐ Faces + service moments</a:t>
            </a:r>
            <a:br>
              <a:rPr lang="en-US" sz="2000" dirty="0"/>
            </a:br>
            <a:r>
              <a:rPr lang="en-US" sz="2000" dirty="0"/>
              <a:t>☐ Community settings</a:t>
            </a:r>
            <a:br>
              <a:rPr lang="en-US" sz="2000" dirty="0"/>
            </a:br>
            <a:r>
              <a:rPr lang="en-US" sz="2000" dirty="0"/>
              <a:t>☐ Clear Lions presence (shirts, vests, banners)</a:t>
            </a:r>
          </a:p>
        </p:txBody>
      </p:sp>
      <p:sp>
        <p:nvSpPr>
          <p:cNvPr id="10" name="TextBox 9">
            <a:extLst>
              <a:ext uri="{FF2B5EF4-FFF2-40B4-BE49-F238E27FC236}">
                <a16:creationId xmlns:a16="http://schemas.microsoft.com/office/drawing/2014/main" id="{FEC85FBC-9AE2-234C-0C3F-AF2FE70DBE73}"/>
              </a:ext>
            </a:extLst>
          </p:cNvPr>
          <p:cNvSpPr txBox="1"/>
          <p:nvPr/>
        </p:nvSpPr>
        <p:spPr>
          <a:xfrm>
            <a:off x="3154422" y="3540593"/>
            <a:ext cx="6096000" cy="1323439"/>
          </a:xfrm>
          <a:prstGeom prst="rect">
            <a:avLst/>
          </a:prstGeom>
          <a:noFill/>
        </p:spPr>
        <p:txBody>
          <a:bodyPr wrap="square">
            <a:spAutoFit/>
          </a:bodyPr>
          <a:lstStyle/>
          <a:p>
            <a:pPr>
              <a:buNone/>
            </a:pPr>
            <a:r>
              <a:rPr lang="en-US" sz="2000" b="1" dirty="0"/>
              <a:t>Captions Made Easy</a:t>
            </a:r>
          </a:p>
          <a:p>
            <a:pPr>
              <a:buNone/>
            </a:pPr>
            <a:r>
              <a:rPr lang="en-US" sz="2000" dirty="0"/>
              <a:t>☐ Use AI to write short, engaging captions</a:t>
            </a:r>
            <a:br>
              <a:rPr lang="en-US" sz="2000" dirty="0"/>
            </a:br>
            <a:r>
              <a:rPr lang="en-US" sz="2000" dirty="0"/>
              <a:t>☐ Answer: </a:t>
            </a:r>
            <a:r>
              <a:rPr lang="en-US" sz="2000" i="1" dirty="0"/>
              <a:t>Who • What • Where • Why it matters</a:t>
            </a:r>
            <a:br>
              <a:rPr lang="en-US" sz="2000" dirty="0"/>
            </a:br>
            <a:r>
              <a:rPr lang="en-US" sz="2000" dirty="0"/>
              <a:t>☐ Keep it simple and friendly</a:t>
            </a:r>
          </a:p>
        </p:txBody>
      </p:sp>
      <p:sp>
        <p:nvSpPr>
          <p:cNvPr id="13" name="TextBox 12">
            <a:extLst>
              <a:ext uri="{FF2B5EF4-FFF2-40B4-BE49-F238E27FC236}">
                <a16:creationId xmlns:a16="http://schemas.microsoft.com/office/drawing/2014/main" id="{F6E429EF-69B7-6E37-22BF-9E5AE86682C9}"/>
              </a:ext>
            </a:extLst>
          </p:cNvPr>
          <p:cNvSpPr txBox="1"/>
          <p:nvPr/>
        </p:nvSpPr>
        <p:spPr>
          <a:xfrm>
            <a:off x="6329362" y="5226074"/>
            <a:ext cx="5401809" cy="1015663"/>
          </a:xfrm>
          <a:prstGeom prst="rect">
            <a:avLst/>
          </a:prstGeom>
          <a:noFill/>
        </p:spPr>
        <p:txBody>
          <a:bodyPr wrap="square">
            <a:spAutoFit/>
          </a:bodyPr>
          <a:lstStyle/>
          <a:p>
            <a:pPr>
              <a:buNone/>
            </a:pPr>
            <a:r>
              <a:rPr lang="en-US" sz="2000" b="1" dirty="0"/>
              <a:t>How Many Photos?</a:t>
            </a:r>
          </a:p>
          <a:p>
            <a:pPr>
              <a:buNone/>
            </a:pPr>
            <a:r>
              <a:rPr lang="en-US" sz="2000" dirty="0"/>
              <a:t>☐ 3–5 strong photos per post</a:t>
            </a:r>
            <a:br>
              <a:rPr lang="en-US" sz="2000" dirty="0"/>
            </a:br>
            <a:r>
              <a:rPr lang="en-US" sz="2000" dirty="0"/>
              <a:t>☐ Quality over quantity</a:t>
            </a:r>
          </a:p>
        </p:txBody>
      </p:sp>
      <p:sp>
        <p:nvSpPr>
          <p:cNvPr id="14" name="Headline">
            <a:extLst>
              <a:ext uri="{FF2B5EF4-FFF2-40B4-BE49-F238E27FC236}">
                <a16:creationId xmlns:a16="http://schemas.microsoft.com/office/drawing/2014/main" id="{B0060F7C-6297-BF73-4D7F-B44152F45080}"/>
              </a:ext>
            </a:extLst>
          </p:cNvPr>
          <p:cNvSpPr txBox="1">
            <a:spLocks/>
          </p:cNvSpPr>
          <p:nvPr/>
        </p:nvSpPr>
        <p:spPr>
          <a:xfrm>
            <a:off x="616857" y="215249"/>
            <a:ext cx="1554299" cy="143635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Topic 3</a:t>
            </a:r>
          </a:p>
        </p:txBody>
      </p:sp>
      <p:sp>
        <p:nvSpPr>
          <p:cNvPr id="15" name="Rectangle 14">
            <a:extLst>
              <a:ext uri="{FF2B5EF4-FFF2-40B4-BE49-F238E27FC236}">
                <a16:creationId xmlns:a16="http://schemas.microsoft.com/office/drawing/2014/main" id="{1787C8C6-AC11-FEF7-89B7-36A1EA299AA2}"/>
              </a:ext>
            </a:extLst>
          </p:cNvPr>
          <p:cNvSpPr/>
          <p:nvPr/>
        </p:nvSpPr>
        <p:spPr>
          <a:xfrm rot="5400000" flipH="1">
            <a:off x="2757356" y="-768474"/>
            <a:ext cx="69553"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51138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54072-A604-0AE1-E694-9EA2C77922FF}"/>
            </a:ext>
          </a:extLst>
        </p:cNvPr>
        <p:cNvGrpSpPr/>
        <p:nvPr/>
      </p:nvGrpSpPr>
      <p:grpSpPr>
        <a:xfrm>
          <a:off x="0" y="0"/>
          <a:ext cx="0" cy="0"/>
          <a:chOff x="0" y="0"/>
          <a:chExt cx="0" cy="0"/>
        </a:xfrm>
      </p:grpSpPr>
      <p:sp>
        <p:nvSpPr>
          <p:cNvPr id="5" name="Headline">
            <a:extLst>
              <a:ext uri="{FF2B5EF4-FFF2-40B4-BE49-F238E27FC236}">
                <a16:creationId xmlns:a16="http://schemas.microsoft.com/office/drawing/2014/main" id="{85861F5E-87D4-B62F-BCD5-808AA3B1F3FA}"/>
              </a:ext>
            </a:extLst>
          </p:cNvPr>
          <p:cNvSpPr txBox="1">
            <a:spLocks/>
          </p:cNvSpPr>
          <p:nvPr/>
        </p:nvSpPr>
        <p:spPr>
          <a:xfrm>
            <a:off x="616857" y="697956"/>
            <a:ext cx="8450943"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dirty="0">
                <a:solidFill>
                  <a:srgbClr val="00338D"/>
                </a:solidFill>
              </a:rPr>
              <a:t>Service Project Photos &amp; Content</a:t>
            </a:r>
            <a:endParaRPr lang="en-US" kern="0" dirty="0">
              <a:solidFill>
                <a:srgbClr val="00338D"/>
              </a:solidFill>
            </a:endParaRPr>
          </a:p>
        </p:txBody>
      </p:sp>
      <p:sp>
        <p:nvSpPr>
          <p:cNvPr id="17" name="Page Number - White">
            <a:extLst>
              <a:ext uri="{FF2B5EF4-FFF2-40B4-BE49-F238E27FC236}">
                <a16:creationId xmlns:a16="http://schemas.microsoft.com/office/drawing/2014/main" id="{99D38B4B-C374-EA0E-30E2-D7E3078535E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tx1">
                    <a:lumMod val="95000"/>
                    <a:lumOff val="5000"/>
                  </a:schemeClr>
                </a:solidFill>
              </a:rPr>
              <a:pPr eaLnBrk="0" hangingPunct="0">
                <a:spcBef>
                  <a:spcPct val="50000"/>
                </a:spcBef>
                <a:defRPr/>
              </a:pPr>
              <a:t>9</a:t>
            </a:fld>
            <a:endParaRPr lang="en-US" sz="1000" dirty="0">
              <a:solidFill>
                <a:schemeClr val="tx1">
                  <a:lumMod val="95000"/>
                  <a:lumOff val="5000"/>
                </a:schemeClr>
              </a:solidFill>
            </a:endParaRPr>
          </a:p>
        </p:txBody>
      </p:sp>
      <p:pic>
        <p:nvPicPr>
          <p:cNvPr id="8" name="Picture 7">
            <a:extLst>
              <a:ext uri="{FF2B5EF4-FFF2-40B4-BE49-F238E27FC236}">
                <a16:creationId xmlns:a16="http://schemas.microsoft.com/office/drawing/2014/main" id="{7A735346-0ADB-F946-0792-96A03DCFA54B}"/>
              </a:ext>
            </a:extLst>
          </p:cNvPr>
          <p:cNvPicPr>
            <a:picLocks noChangeAspect="1"/>
          </p:cNvPicPr>
          <p:nvPr/>
        </p:nvPicPr>
        <p:blipFill>
          <a:blip r:embed="rId3"/>
          <a:stretch>
            <a:fillRect/>
          </a:stretch>
        </p:blipFill>
        <p:spPr>
          <a:xfrm>
            <a:off x="9906000" y="-1"/>
            <a:ext cx="2286000" cy="2286000"/>
          </a:xfrm>
          <a:prstGeom prst="rect">
            <a:avLst/>
          </a:prstGeom>
        </p:spPr>
      </p:pic>
      <p:pic>
        <p:nvPicPr>
          <p:cNvPr id="11" name="Picture 10">
            <a:extLst>
              <a:ext uri="{FF2B5EF4-FFF2-40B4-BE49-F238E27FC236}">
                <a16:creationId xmlns:a16="http://schemas.microsoft.com/office/drawing/2014/main" id="{E22DDF9A-E60B-3AE9-41C5-D4F43E1C974C}"/>
              </a:ext>
            </a:extLst>
          </p:cNvPr>
          <p:cNvPicPr>
            <a:picLocks noChangeAspect="1"/>
          </p:cNvPicPr>
          <p:nvPr/>
        </p:nvPicPr>
        <p:blipFill>
          <a:blip r:embed="rId3"/>
          <a:stretch>
            <a:fillRect/>
          </a:stretch>
        </p:blipFill>
        <p:spPr>
          <a:xfrm rot="10800000">
            <a:off x="-1" y="4572001"/>
            <a:ext cx="2286000" cy="2286000"/>
          </a:xfrm>
          <a:prstGeom prst="rect">
            <a:avLst/>
          </a:prstGeom>
        </p:spPr>
      </p:pic>
      <p:sp>
        <p:nvSpPr>
          <p:cNvPr id="14" name="Headline">
            <a:extLst>
              <a:ext uri="{FF2B5EF4-FFF2-40B4-BE49-F238E27FC236}">
                <a16:creationId xmlns:a16="http://schemas.microsoft.com/office/drawing/2014/main" id="{034B23ED-A643-13CB-A400-B05A518C820B}"/>
              </a:ext>
            </a:extLst>
          </p:cNvPr>
          <p:cNvSpPr txBox="1">
            <a:spLocks/>
          </p:cNvSpPr>
          <p:nvPr/>
        </p:nvSpPr>
        <p:spPr>
          <a:xfrm>
            <a:off x="616857" y="215249"/>
            <a:ext cx="1554299" cy="143635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Topic 3</a:t>
            </a:r>
          </a:p>
        </p:txBody>
      </p:sp>
      <p:sp>
        <p:nvSpPr>
          <p:cNvPr id="15" name="Rectangle 14">
            <a:extLst>
              <a:ext uri="{FF2B5EF4-FFF2-40B4-BE49-F238E27FC236}">
                <a16:creationId xmlns:a16="http://schemas.microsoft.com/office/drawing/2014/main" id="{62D6958F-95EC-4287-AC18-89D9A9E26DB6}"/>
              </a:ext>
            </a:extLst>
          </p:cNvPr>
          <p:cNvSpPr/>
          <p:nvPr/>
        </p:nvSpPr>
        <p:spPr>
          <a:xfrm rot="5400000" flipH="1">
            <a:off x="2757356" y="-768474"/>
            <a:ext cx="69553"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4" name="TextBox 3">
            <a:extLst>
              <a:ext uri="{FF2B5EF4-FFF2-40B4-BE49-F238E27FC236}">
                <a16:creationId xmlns:a16="http://schemas.microsoft.com/office/drawing/2014/main" id="{81836844-6F76-71CE-BA98-B7D5E2DDA01C}"/>
              </a:ext>
            </a:extLst>
          </p:cNvPr>
          <p:cNvSpPr txBox="1"/>
          <p:nvPr/>
        </p:nvSpPr>
        <p:spPr>
          <a:xfrm>
            <a:off x="673671" y="1943804"/>
            <a:ext cx="6096000" cy="2769989"/>
          </a:xfrm>
          <a:prstGeom prst="rect">
            <a:avLst/>
          </a:prstGeom>
          <a:noFill/>
        </p:spPr>
        <p:txBody>
          <a:bodyPr wrap="square">
            <a:spAutoFit/>
          </a:bodyPr>
          <a:lstStyle/>
          <a:p>
            <a:pPr>
              <a:buNone/>
            </a:pPr>
            <a:r>
              <a:rPr lang="en-US" sz="2400" b="1" dirty="0"/>
              <a:t>GOOD</a:t>
            </a:r>
          </a:p>
          <a:p>
            <a:pPr>
              <a:buFont typeface="Arial" panose="020B0604020202020204" pitchFamily="34" charset="0"/>
              <a:buChar char="•"/>
            </a:pPr>
            <a:r>
              <a:rPr lang="en-US" dirty="0"/>
              <a:t>Group posed after the event</a:t>
            </a:r>
          </a:p>
          <a:p>
            <a:pPr>
              <a:buFont typeface="Arial" panose="020B0604020202020204" pitchFamily="34" charset="0"/>
              <a:buChar char="•"/>
            </a:pPr>
            <a:r>
              <a:rPr lang="en-US" dirty="0"/>
              <a:t>Everyone standing in a line</a:t>
            </a:r>
          </a:p>
          <a:p>
            <a:pPr>
              <a:buFont typeface="Arial" panose="020B0604020202020204" pitchFamily="34" charset="0"/>
              <a:buChar char="•"/>
            </a:pPr>
            <a:r>
              <a:rPr lang="en-US" dirty="0"/>
              <a:t>Smiling, but static</a:t>
            </a:r>
          </a:p>
          <a:p>
            <a:pPr>
              <a:buFont typeface="Arial" panose="020B0604020202020204" pitchFamily="34" charset="0"/>
              <a:buChar char="•"/>
            </a:pPr>
            <a:r>
              <a:rPr lang="en-US" dirty="0"/>
              <a:t>Little context about the service</a:t>
            </a:r>
          </a:p>
          <a:p>
            <a:pPr>
              <a:buFont typeface="Arial" panose="020B0604020202020204" pitchFamily="34" charset="0"/>
              <a:buChar char="•"/>
            </a:pPr>
            <a:endParaRPr lang="en-US" dirty="0"/>
          </a:p>
          <a:p>
            <a:pPr>
              <a:buNone/>
            </a:pPr>
            <a:r>
              <a:rPr lang="en-US" sz="2400" b="1" dirty="0"/>
              <a:t>Why it’s OK:</a:t>
            </a:r>
            <a:br>
              <a:rPr lang="en-US" dirty="0"/>
            </a:br>
            <a:r>
              <a:rPr lang="en-US" dirty="0"/>
              <a:t>✔ Shows participation</a:t>
            </a:r>
            <a:br>
              <a:rPr lang="en-US" dirty="0"/>
            </a:br>
            <a:r>
              <a:rPr lang="en-US" dirty="0"/>
              <a:t>✔ Easy to take</a:t>
            </a:r>
          </a:p>
        </p:txBody>
      </p:sp>
      <p:sp>
        <p:nvSpPr>
          <p:cNvPr id="7" name="TextBox 6">
            <a:extLst>
              <a:ext uri="{FF2B5EF4-FFF2-40B4-BE49-F238E27FC236}">
                <a16:creationId xmlns:a16="http://schemas.microsoft.com/office/drawing/2014/main" id="{E0FA683B-7EA6-AEFA-A995-F3DF753485E7}"/>
              </a:ext>
            </a:extLst>
          </p:cNvPr>
          <p:cNvSpPr txBox="1"/>
          <p:nvPr/>
        </p:nvSpPr>
        <p:spPr>
          <a:xfrm>
            <a:off x="5623439" y="1943804"/>
            <a:ext cx="6096000" cy="3046988"/>
          </a:xfrm>
          <a:prstGeom prst="rect">
            <a:avLst/>
          </a:prstGeom>
          <a:noFill/>
        </p:spPr>
        <p:txBody>
          <a:bodyPr wrap="square">
            <a:spAutoFit/>
          </a:bodyPr>
          <a:lstStyle/>
          <a:p>
            <a:pPr>
              <a:buNone/>
            </a:pPr>
            <a:r>
              <a:rPr lang="en-US" sz="2400" b="1" dirty="0"/>
              <a:t>BETTER</a:t>
            </a:r>
          </a:p>
          <a:p>
            <a:pPr>
              <a:buFont typeface="Arial" panose="020B0604020202020204" pitchFamily="34" charset="0"/>
              <a:buChar char="•"/>
            </a:pPr>
            <a:r>
              <a:rPr lang="en-US" dirty="0"/>
              <a:t>Lions </a:t>
            </a:r>
            <a:r>
              <a:rPr lang="en-US" b="1" dirty="0"/>
              <a:t>in action</a:t>
            </a:r>
            <a:r>
              <a:rPr lang="en-US" dirty="0"/>
              <a:t> (serving, sorting, building, helping)</a:t>
            </a:r>
          </a:p>
          <a:p>
            <a:pPr>
              <a:buFont typeface="Arial" panose="020B0604020202020204" pitchFamily="34" charset="0"/>
              <a:buChar char="•"/>
            </a:pPr>
            <a:r>
              <a:rPr lang="en-US" dirty="0"/>
              <a:t>Close-ups of faces + hands</a:t>
            </a:r>
          </a:p>
          <a:p>
            <a:pPr>
              <a:buFont typeface="Arial" panose="020B0604020202020204" pitchFamily="34" charset="0"/>
              <a:buChar char="•"/>
            </a:pPr>
            <a:r>
              <a:rPr lang="en-US" dirty="0"/>
              <a:t>Interaction with community members</a:t>
            </a:r>
          </a:p>
          <a:p>
            <a:pPr>
              <a:buFont typeface="Arial" panose="020B0604020202020204" pitchFamily="34" charset="0"/>
              <a:buChar char="•"/>
            </a:pPr>
            <a:r>
              <a:rPr lang="en-US" dirty="0"/>
              <a:t>Lions shirts, vests, or banners visible</a:t>
            </a:r>
          </a:p>
          <a:p>
            <a:pPr>
              <a:buNone/>
            </a:pPr>
            <a:endParaRPr lang="en-US" b="1" dirty="0"/>
          </a:p>
          <a:p>
            <a:pPr>
              <a:buNone/>
            </a:pPr>
            <a:r>
              <a:rPr lang="en-US" sz="2400" b="1" dirty="0"/>
              <a:t>Why it works:</a:t>
            </a:r>
            <a:br>
              <a:rPr lang="en-US" dirty="0"/>
            </a:br>
            <a:r>
              <a:rPr lang="en-US" dirty="0"/>
              <a:t>✔ Tells a service story</a:t>
            </a:r>
            <a:br>
              <a:rPr lang="en-US" dirty="0"/>
            </a:br>
            <a:r>
              <a:rPr lang="en-US" dirty="0"/>
              <a:t>✔ Feels authentic and human</a:t>
            </a:r>
            <a:br>
              <a:rPr lang="en-US" dirty="0"/>
            </a:br>
            <a:r>
              <a:rPr lang="en-US" dirty="0"/>
              <a:t>✔ Stops the scroll</a:t>
            </a:r>
          </a:p>
        </p:txBody>
      </p:sp>
    </p:spTree>
    <p:extLst>
      <p:ext uri="{BB962C8B-B14F-4D97-AF65-F5344CB8AC3E}">
        <p14:creationId xmlns:p14="http://schemas.microsoft.com/office/powerpoint/2010/main" val="1955048652"/>
      </p:ext>
    </p:extLst>
  </p:cSld>
  <p:clrMapOvr>
    <a:masterClrMapping/>
  </p:clrMapOvr>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12534</TotalTime>
  <Words>4428</Words>
  <Application>Microsoft Office PowerPoint</Application>
  <PresentationFormat>Widescreen</PresentationFormat>
  <Paragraphs>508</Paragraphs>
  <Slides>15</Slides>
  <Notes>15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MASTER SLIDE -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Stephanie Starke</cp:lastModifiedBy>
  <cp:revision>177</cp:revision>
  <cp:lastPrinted>2025-12-16T04:16:11Z</cp:lastPrinted>
  <dcterms:created xsi:type="dcterms:W3CDTF">2018-11-12T16:45:52Z</dcterms:created>
  <dcterms:modified xsi:type="dcterms:W3CDTF">2026-02-23T04:34:15Z</dcterms:modified>
</cp:coreProperties>
</file>