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76" r:id="rId12"/>
    <p:sldId id="277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1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ndon Harriman" initials="LH" lastIdx="1" clrIdx="0">
    <p:extLst>
      <p:ext uri="{19B8F6BF-5375-455C-9EA6-DF929625EA0E}">
        <p15:presenceInfo xmlns:p15="http://schemas.microsoft.com/office/powerpoint/2012/main" userId="cd509dfa7ad96ae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2T14:21:08.374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9/8/2021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9/8/2021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REDISTRICTING MULTIPLE DISTRICT 19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>
            <a:normAutofit/>
          </a:bodyPr>
          <a:lstStyle/>
          <a:p>
            <a:r>
              <a:rPr lang="en-US" dirty="0"/>
              <a:t>THE PATH TO SUCCESS</a:t>
            </a:r>
          </a:p>
          <a:p>
            <a:endParaRPr lang="en-US" dirty="0"/>
          </a:p>
        </p:txBody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9FE7-73D3-4728-941B-A8E2FBE0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map of the </a:t>
            </a:r>
            <a:r>
              <a:rPr lang="en-US" dirty="0" err="1"/>
              <a:t>directionS</a:t>
            </a:r>
            <a:r>
              <a:rPr lang="en-US" dirty="0"/>
              <a:t> to accomplish redistricting</a:t>
            </a:r>
          </a:p>
        </p:txBody>
      </p:sp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193F1A42-294A-40C9-B8AA-81650A74BB5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25" y="1717990"/>
            <a:ext cx="5962326" cy="455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5586D-3027-495A-BC76-FF674ED356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MANY STEPS HAVE TO BE FOLLOWED TO REACH OUR REDISTRICTING TREASURE</a:t>
            </a:r>
          </a:p>
        </p:txBody>
      </p:sp>
    </p:spTree>
    <p:extLst>
      <p:ext uri="{BB962C8B-B14F-4D97-AF65-F5344CB8AC3E}">
        <p14:creationId xmlns:p14="http://schemas.microsoft.com/office/powerpoint/2010/main" val="1440023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0EEBB-C8A8-43D7-BF06-D4BB9C7E8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WHY?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NEW INSPIRED LEADERS                    MORE MEMBERS/MORE CLUBS</a:t>
            </a:r>
            <a:endParaRPr lang="en-US" dirty="0"/>
          </a:p>
        </p:txBody>
      </p:sp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6D151212-59B7-4AD7-840D-93CD2BBFC6A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025" y="2313156"/>
            <a:ext cx="5194300" cy="34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ee the source image">
            <a:extLst>
              <a:ext uri="{FF2B5EF4-FFF2-40B4-BE49-F238E27FC236}">
                <a16:creationId xmlns:a16="http://schemas.microsoft.com/office/drawing/2014/main" id="{8C8B7A94-E020-4340-942C-E6EF13A8453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6" y="2105951"/>
            <a:ext cx="5941860" cy="34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340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6C58E-99F0-4634-BA8D-C62070AE5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</a:t>
            </a:r>
            <a:br>
              <a:rPr lang="en-US" dirty="0"/>
            </a:br>
            <a:r>
              <a:rPr lang="en-US" dirty="0"/>
              <a:t>                      </a:t>
            </a:r>
            <a:r>
              <a:rPr lang="en-US" dirty="0">
                <a:solidFill>
                  <a:srgbClr val="FF0000"/>
                </a:solidFill>
              </a:rPr>
              <a:t>IDEAS                                         PROJECTS</a:t>
            </a:r>
            <a:endParaRPr lang="en-US" dirty="0"/>
          </a:p>
        </p:txBody>
      </p:sp>
      <p:pic>
        <p:nvPicPr>
          <p:cNvPr id="8194" name="Picture 2" descr="See the source image">
            <a:extLst>
              <a:ext uri="{FF2B5EF4-FFF2-40B4-BE49-F238E27FC236}">
                <a16:creationId xmlns:a16="http://schemas.microsoft.com/office/drawing/2014/main" id="{DF79D378-C605-44C4-9D05-75BBA5D7801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2834" y="2227263"/>
            <a:ext cx="3150682" cy="3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ee the source image">
            <a:extLst>
              <a:ext uri="{FF2B5EF4-FFF2-40B4-BE49-F238E27FC236}">
                <a16:creationId xmlns:a16="http://schemas.microsoft.com/office/drawing/2014/main" id="{B8103F51-8AC2-4733-94CB-53B402B757B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07" y="2227263"/>
            <a:ext cx="5868868" cy="37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056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115F6-1E70-4E6D-A2EA-460079D8F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NEEDS TO BE FINALIZED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B6116-08CA-434D-BDCF-3C8E33149C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CURRENT PLAN NEEDS TO BE DISCUSSED BY THOSE IMPACTED</a:t>
            </a:r>
          </a:p>
          <a:p>
            <a:r>
              <a:rPr lang="en-US" sz="2000" dirty="0"/>
              <a:t>CLUBS, OR ZONES MAY WISH TO CHANGE THEIR FINAL DESTINATION</a:t>
            </a:r>
          </a:p>
          <a:p>
            <a:r>
              <a:rPr lang="en-US" sz="2000" dirty="0"/>
              <a:t>AT THE NEXT COUNCIL OF GOVERNORS MEETING, MD 19 CONVENTION ON NOVEMBER 5, 2021</a:t>
            </a:r>
          </a:p>
          <a:p>
            <a:r>
              <a:rPr lang="en-US" sz="2000" dirty="0"/>
              <a:t>APPROVED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See the source image">
            <a:extLst>
              <a:ext uri="{FF2B5EF4-FFF2-40B4-BE49-F238E27FC236}">
                <a16:creationId xmlns:a16="http://schemas.microsoft.com/office/drawing/2014/main" id="{9B4A14E7-F655-4981-A962-86C065826E1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1300" y="2227263"/>
            <a:ext cx="4845049" cy="3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98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07EB-C694-459E-BFE3-61143E857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FOR DISTRICTS TO EXAMINE: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CONSTITUTIONS &amp; BY-LAWS                </a:t>
            </a:r>
            <a:r>
              <a:rPr lang="en-US" dirty="0" err="1">
                <a:solidFill>
                  <a:srgbClr val="FF0000"/>
                </a:solidFill>
              </a:rPr>
              <a:t>CONSOLiDATE</a:t>
            </a:r>
            <a:r>
              <a:rPr lang="en-US" dirty="0">
                <a:solidFill>
                  <a:srgbClr val="FF0000"/>
                </a:solidFill>
              </a:rPr>
              <a:t> DISTRICT FUNDS</a:t>
            </a:r>
            <a:endParaRPr lang="en-US" dirty="0"/>
          </a:p>
        </p:txBody>
      </p:sp>
      <p:pic>
        <p:nvPicPr>
          <p:cNvPr id="10242" name="Picture 2" descr="See the source image">
            <a:extLst>
              <a:ext uri="{FF2B5EF4-FFF2-40B4-BE49-F238E27FC236}">
                <a16:creationId xmlns:a16="http://schemas.microsoft.com/office/drawing/2014/main" id="{0DCE81D9-0A80-4BB0-9C62-75D3D2D04EE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32" y="2268914"/>
            <a:ext cx="4195191" cy="359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ee the source image">
            <a:extLst>
              <a:ext uri="{FF2B5EF4-FFF2-40B4-BE49-F238E27FC236}">
                <a16:creationId xmlns:a16="http://schemas.microsoft.com/office/drawing/2014/main" id="{52025ED4-3472-4298-AA5E-A82F3284FD3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012" y="1942547"/>
            <a:ext cx="4939656" cy="391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652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DDDBD9-8BE8-4BF8-851C-C2F8FF69C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544182"/>
            <a:ext cx="10993549" cy="1084594"/>
          </a:xfrm>
        </p:spPr>
        <p:txBody>
          <a:bodyPr>
            <a:normAutofit fontScale="90000"/>
          </a:bodyPr>
          <a:lstStyle/>
          <a:p>
            <a:r>
              <a:rPr lang="en-US" dirty="0"/>
              <a:t>Order of succession?</a:t>
            </a:r>
            <a:br>
              <a:rPr lang="en-US" dirty="0"/>
            </a:br>
            <a:r>
              <a:rPr lang="en-US" dirty="0"/>
              <a:t>Who serves as the new district governor?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58B58E-1815-461A-9614-2B7B757EA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1" y="3429000"/>
            <a:ext cx="2588729" cy="27178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sz="2300" dirty="0">
                <a:solidFill>
                  <a:schemeClr val="bg1"/>
                </a:solidFill>
              </a:rPr>
              <a:t>1</a:t>
            </a:r>
            <a:r>
              <a:rPr lang="en-US" sz="2300" baseline="30000" dirty="0">
                <a:solidFill>
                  <a:schemeClr val="bg1"/>
                </a:solidFill>
              </a:rPr>
              <a:t>st</a:t>
            </a:r>
            <a:r>
              <a:rPr lang="en-US" sz="2300" dirty="0">
                <a:solidFill>
                  <a:schemeClr val="bg1"/>
                </a:solidFill>
              </a:rPr>
              <a:t> &amp; 2</a:t>
            </a:r>
            <a:r>
              <a:rPr lang="en-US" sz="2300" baseline="30000" dirty="0">
                <a:solidFill>
                  <a:schemeClr val="bg1"/>
                </a:solidFill>
              </a:rPr>
              <a:t>nd              </a:t>
            </a:r>
            <a:r>
              <a:rPr lang="en-US" sz="2300" dirty="0">
                <a:solidFill>
                  <a:schemeClr val="bg1"/>
                </a:solidFill>
              </a:rPr>
              <a:t> Vice District Governors from the two districts</a:t>
            </a:r>
          </a:p>
          <a:p>
            <a:pPr algn="ctr"/>
            <a:r>
              <a:rPr lang="en-US" sz="2300" dirty="0">
                <a:solidFill>
                  <a:schemeClr val="bg1"/>
                </a:solidFill>
              </a:rPr>
              <a:t> who follows?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266" name="Picture 2" descr="See the source image">
            <a:extLst>
              <a:ext uri="{FF2B5EF4-FFF2-40B4-BE49-F238E27FC236}">
                <a16:creationId xmlns:a16="http://schemas.microsoft.com/office/drawing/2014/main" id="{7127F696-E307-476D-AE69-C0946817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06150"/>
            <a:ext cx="8467725" cy="458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867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C377B-4595-4C5D-99AC-1FADD1294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720091"/>
            <a:ext cx="3031852" cy="571500"/>
          </a:xfrm>
        </p:spPr>
        <p:txBody>
          <a:bodyPr/>
          <a:lstStyle/>
          <a:p>
            <a:r>
              <a:rPr lang="en-US" dirty="0"/>
              <a:t>JANUARY 1, 2022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7F17E4A6-EC61-409F-9F21-831F5CE8A5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593501"/>
            <a:ext cx="7019925" cy="456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B99AD-9366-4DC6-8648-672CB5FDE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0410" y="1369980"/>
            <a:ext cx="3512950" cy="49089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</a:rPr>
              <a:t>DRAFT PLANS COMPLETED &amp;</a:t>
            </a:r>
          </a:p>
          <a:p>
            <a:pPr algn="ctr"/>
            <a:r>
              <a:rPr lang="en-US" sz="2600" dirty="0">
                <a:solidFill>
                  <a:schemeClr val="bg1"/>
                </a:solidFill>
              </a:rPr>
              <a:t>SENT OUT TO EVERY CLUB IN THE MULTIPLE DISTRICT NO LATER THAN FEBRUARY 1ST</a:t>
            </a:r>
          </a:p>
          <a:p>
            <a:pPr algn="ctr"/>
            <a:r>
              <a:rPr lang="en-US" sz="2600" dirty="0">
                <a:solidFill>
                  <a:schemeClr val="bg1"/>
                </a:solidFill>
              </a:rPr>
              <a:t>DISTRICT CONSOLODATION TEAM EXPLAIN PROCESS</a:t>
            </a:r>
          </a:p>
        </p:txBody>
      </p:sp>
    </p:spTree>
    <p:extLst>
      <p:ext uri="{BB962C8B-B14F-4D97-AF65-F5344CB8AC3E}">
        <p14:creationId xmlns:p14="http://schemas.microsoft.com/office/powerpoint/2010/main" val="1586899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41CE59-8124-4A12-BE8C-A35F8EAD7A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MARCH 2022-MAY 2022</a:t>
            </a:r>
          </a:p>
        </p:txBody>
      </p:sp>
      <p:pic>
        <p:nvPicPr>
          <p:cNvPr id="13314" name="Picture 2" descr="See the source image">
            <a:extLst>
              <a:ext uri="{FF2B5EF4-FFF2-40B4-BE49-F238E27FC236}">
                <a16:creationId xmlns:a16="http://schemas.microsoft.com/office/drawing/2014/main" id="{BF9D7477-0C1D-4934-AED2-072BE222FC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316" y="1209676"/>
            <a:ext cx="7238609" cy="442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5B3ACB-3C55-404B-8BE0-F615F3144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2000" dirty="0"/>
              <a:t>DISTRICTS PRESENT REDISTRICTING PLAN AT THEIR SPRING CONVENTION</a:t>
            </a:r>
          </a:p>
          <a:p>
            <a:r>
              <a:rPr lang="en-US" sz="2000" dirty="0"/>
              <a:t>A </a:t>
            </a:r>
            <a:r>
              <a:rPr lang="en-US" sz="2000" dirty="0">
                <a:solidFill>
                  <a:schemeClr val="tx1"/>
                </a:solidFill>
              </a:rPr>
              <a:t>NONBINDING </a:t>
            </a:r>
            <a:r>
              <a:rPr lang="en-US" sz="2000" dirty="0"/>
              <a:t> ADVISORY VOTE ON PLAN MAY BE TAKEN AND PRESENTED TO THE MD</a:t>
            </a:r>
          </a:p>
        </p:txBody>
      </p:sp>
    </p:spTree>
    <p:extLst>
      <p:ext uri="{BB962C8B-B14F-4D97-AF65-F5344CB8AC3E}">
        <p14:creationId xmlns:p14="http://schemas.microsoft.com/office/powerpoint/2010/main" val="2622296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F73DE-511A-4001-8B4D-943D86C50A4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en-US" sz="3600" dirty="0"/>
              <a:t>END OF MAY OR JUNE 2022</a:t>
            </a:r>
          </a:p>
        </p:txBody>
      </p:sp>
      <p:pic>
        <p:nvPicPr>
          <p:cNvPr id="14338" name="Picture 2" descr="See the source image">
            <a:extLst>
              <a:ext uri="{FF2B5EF4-FFF2-40B4-BE49-F238E27FC236}">
                <a16:creationId xmlns:a16="http://schemas.microsoft.com/office/drawing/2014/main" id="{2C93B07D-7250-4599-8C88-69EB312328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00367"/>
            <a:ext cx="6200775" cy="567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81617-A6C2-468D-9FED-1AAC7E7A4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solidFill>
            <a:srgbClr val="0070C0"/>
          </a:solidFill>
        </p:spPr>
        <p:txBody>
          <a:bodyPr>
            <a:normAutofit lnSpcReduction="10000"/>
          </a:bodyPr>
          <a:lstStyle/>
          <a:p>
            <a:r>
              <a:rPr lang="en-US" sz="2000" dirty="0"/>
              <a:t>DELEGATES TO THE MULTIPLE DISTRICT CONVENTION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BINDING VOTE TAKEN ON REDISTRICTION PLAN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0560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63357-BA16-409B-992E-CD1E6F873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40" y="571501"/>
            <a:ext cx="11229807" cy="1199356"/>
          </a:xfrm>
        </p:spPr>
        <p:txBody>
          <a:bodyPr>
            <a:normAutofit/>
          </a:bodyPr>
          <a:lstStyle/>
          <a:p>
            <a:r>
              <a:rPr lang="en-US" dirty="0"/>
              <a:t>APPLICATION FOR REDISTRICTING MUST GO TO LCI BOARD BY AUGUST 1, 2022     </a:t>
            </a:r>
            <a:r>
              <a:rPr lang="en-US" dirty="0">
                <a:solidFill>
                  <a:srgbClr val="FF0000"/>
                </a:solidFill>
              </a:rPr>
              <a:t>VOTE FOR APPROVAL BY BOARD OCTOBER 1, 2022 </a:t>
            </a:r>
            <a:endParaRPr lang="en-US" dirty="0"/>
          </a:p>
        </p:txBody>
      </p:sp>
      <p:pic>
        <p:nvPicPr>
          <p:cNvPr id="15362" name="Picture 2" descr="See the source image">
            <a:extLst>
              <a:ext uri="{FF2B5EF4-FFF2-40B4-BE49-F238E27FC236}">
                <a16:creationId xmlns:a16="http://schemas.microsoft.com/office/drawing/2014/main" id="{0FEA036A-0CC0-414F-BF8C-BC85D50886D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770856"/>
            <a:ext cx="4357486" cy="435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See the source image">
            <a:extLst>
              <a:ext uri="{FF2B5EF4-FFF2-40B4-BE49-F238E27FC236}">
                <a16:creationId xmlns:a16="http://schemas.microsoft.com/office/drawing/2014/main" id="{2B7AC607-A5B0-44A8-B777-BEED132AC0C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144" y="2027885"/>
            <a:ext cx="4800369" cy="377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59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FAD3D-CF0A-4066-AA0D-7CC6A1863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WHY?            WHAT HAS HAPPENED?</a:t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1026" name="Picture 2" descr="Document Thumbnail Image">
            <a:extLst>
              <a:ext uri="{FF2B5EF4-FFF2-40B4-BE49-F238E27FC236}">
                <a16:creationId xmlns:a16="http://schemas.microsoft.com/office/drawing/2014/main" id="{C4DE016D-2ED5-4C5D-BF5D-0C119FCAD1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399" y="1551093"/>
            <a:ext cx="5042525" cy="474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FD350F-77FD-4A52-AB27-A654BA17ADA4}"/>
              </a:ext>
            </a:extLst>
          </p:cNvPr>
          <p:cNvSpPr txBox="1"/>
          <p:nvPr/>
        </p:nvSpPr>
        <p:spPr>
          <a:xfrm>
            <a:off x="581191" y="2085974"/>
            <a:ext cx="47432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CURRENT LAYOUT OF OUR MD 19</a:t>
            </a:r>
          </a:p>
          <a:p>
            <a:endParaRPr lang="en-US" sz="2400" b="1" dirty="0"/>
          </a:p>
          <a:p>
            <a:endParaRPr lang="en-US" sz="2400" b="1" dirty="0"/>
          </a:p>
          <a:p>
            <a:pPr marL="457200" indent="-457200">
              <a:buAutoNum type="arabicPeriod"/>
            </a:pPr>
            <a:r>
              <a:rPr lang="en-US" sz="2400" b="1" dirty="0"/>
              <a:t>CURRENTLY 9 DISTRICTS</a:t>
            </a:r>
          </a:p>
          <a:p>
            <a:pPr marL="457200" indent="-457200">
              <a:buAutoNum type="arabicPeriod"/>
            </a:pPr>
            <a:r>
              <a:rPr lang="en-US" sz="2400" b="1" dirty="0"/>
              <a:t>391 CLUBS</a:t>
            </a:r>
          </a:p>
          <a:p>
            <a:pPr marL="457200" indent="-457200">
              <a:buAutoNum type="arabicPeriod"/>
            </a:pPr>
            <a:r>
              <a:rPr lang="en-US" sz="2400" b="1" dirty="0"/>
              <a:t>APPROXIMATELY 9,625 MEMBERS</a:t>
            </a:r>
          </a:p>
        </p:txBody>
      </p:sp>
    </p:spTree>
    <p:extLst>
      <p:ext uri="{BB962C8B-B14F-4D97-AF65-F5344CB8AC3E}">
        <p14:creationId xmlns:p14="http://schemas.microsoft.com/office/powerpoint/2010/main" val="1443325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31954-DF28-41D6-9CE6-C53939D5D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REDISTRICTING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JULY 1, 2023</a:t>
            </a:r>
            <a:endParaRPr lang="en-US" dirty="0"/>
          </a:p>
        </p:txBody>
      </p:sp>
      <p:pic>
        <p:nvPicPr>
          <p:cNvPr id="16386" name="Picture 2" descr="See the source image">
            <a:extLst>
              <a:ext uri="{FF2B5EF4-FFF2-40B4-BE49-F238E27FC236}">
                <a16:creationId xmlns:a16="http://schemas.microsoft.com/office/drawing/2014/main" id="{A01F489C-46C9-4D39-9A5D-DCA85206F07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854287"/>
            <a:ext cx="5194300" cy="392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Document Thumbnail Image">
            <a:extLst>
              <a:ext uri="{FF2B5EF4-FFF2-40B4-BE49-F238E27FC236}">
                <a16:creationId xmlns:a16="http://schemas.microsoft.com/office/drawing/2014/main" id="{B944D44A-3497-431E-B684-2F875F485AA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621862"/>
            <a:ext cx="4086225" cy="477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364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06054-1DDF-48B3-B355-46D9D8978E0E}"/>
              </a:ext>
            </a:extLst>
          </p:cNvPr>
          <p:cNvSpPr txBox="1">
            <a:spLocks/>
          </p:cNvSpPr>
          <p:nvPr/>
        </p:nvSpPr>
        <p:spPr>
          <a:xfrm>
            <a:off x="581193" y="729658"/>
            <a:ext cx="4019382" cy="55621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DATES OF IMPORTANCE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A3EB0-F5C1-4556-A577-9ED755161D8F}"/>
              </a:ext>
            </a:extLst>
          </p:cNvPr>
          <p:cNvSpPr txBox="1">
            <a:spLocks/>
          </p:cNvSpPr>
          <p:nvPr/>
        </p:nvSpPr>
        <p:spPr>
          <a:xfrm>
            <a:off x="447675" y="1381125"/>
            <a:ext cx="11220450" cy="4533899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 2" panose="05020102010507070707" pitchFamily="18" charset="2"/>
              <a:buAutoNum type="arabicPeriod"/>
            </a:pPr>
            <a:r>
              <a:rPr lang="en-US" sz="2000" dirty="0"/>
              <a:t>NOVEMBER 2021 -  MD 19 SEATED COUNCIL OF GOVERNORS VOTE TO FINALIZE PLAN TO REDISTRICT</a:t>
            </a:r>
          </a:p>
          <a:p>
            <a:pPr marL="457200" indent="-457200">
              <a:buFont typeface="Wingdings 2" panose="05020102010507070707" pitchFamily="18" charset="2"/>
              <a:buAutoNum type="arabicPeriod"/>
            </a:pPr>
            <a:r>
              <a:rPr lang="en-US" sz="2000" dirty="0"/>
              <a:t>JANUARY-FEBRUARY 2022 - FINALIZED PLANS GO TO EVERY CLUB IN MD 19</a:t>
            </a:r>
          </a:p>
          <a:p>
            <a:pPr marL="457200" indent="-457200">
              <a:buFont typeface="Wingdings 2" panose="05020102010507070707" pitchFamily="18" charset="2"/>
              <a:buAutoNum type="arabicPeriod"/>
            </a:pPr>
            <a:r>
              <a:rPr lang="en-US" sz="2000" dirty="0"/>
              <a:t>MARCH-MAY 2022 - INDIVIDUAL SPRING CONVENTIONS EXAMINE, DISCUSS AND MAY TAKE AN </a:t>
            </a:r>
            <a:r>
              <a:rPr lang="en-US" sz="2000" i="1" u="sng" dirty="0">
                <a:solidFill>
                  <a:srgbClr val="0070C0"/>
                </a:solidFill>
              </a:rPr>
              <a:t>ADVISORY VOTE </a:t>
            </a:r>
            <a:r>
              <a:rPr lang="en-US" sz="2000" dirty="0">
                <a:solidFill>
                  <a:schemeClr val="tx1"/>
                </a:solidFill>
              </a:rPr>
              <a:t>ON THE PROPOSED PLAN </a:t>
            </a:r>
          </a:p>
          <a:p>
            <a:pPr marL="457200" indent="-457200">
              <a:buFont typeface="Wingdings 2" panose="05020102010507070707" pitchFamily="18" charset="2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LATE MAY/EARLY JUNE 2022 - </a:t>
            </a:r>
            <a:r>
              <a:rPr lang="en-US" sz="2000" b="1" i="1" u="sng" dirty="0">
                <a:solidFill>
                  <a:srgbClr val="7030A0"/>
                </a:solidFill>
              </a:rPr>
              <a:t>BINDING VOTE </a:t>
            </a:r>
            <a:r>
              <a:rPr lang="en-US" sz="2000" dirty="0">
                <a:solidFill>
                  <a:schemeClr val="tx1"/>
                </a:solidFill>
              </a:rPr>
              <a:t>IS TAKEN BY DELEGATES AT THE MD 19 SPECIAL  CONVENTION </a:t>
            </a:r>
          </a:p>
          <a:p>
            <a:pPr marL="457200" indent="-457200">
              <a:buFont typeface="Wingdings 2" panose="05020102010507070707" pitchFamily="18" charset="2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IN AUGUST 2022 - RESULTS OF VOTE ARE SENT TO LCI BOARD (60 DAYS AHEAD OF THEIR MEETING)</a:t>
            </a:r>
          </a:p>
          <a:p>
            <a:pPr marL="457200" indent="-457200">
              <a:buFont typeface="Wingdings 2" panose="05020102010507070707" pitchFamily="18" charset="2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OCTOBER 2022 - LCI BOARD VOTES TO IMPLIMENT REDISTRICTING AT MEETING</a:t>
            </a:r>
          </a:p>
          <a:p>
            <a:pPr marL="457200" indent="-457200">
              <a:buFont typeface="Wingdings 2" panose="05020102010507070707" pitchFamily="18" charset="2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JULY 1, 2023 - REDISTRICTING IS IMPLIMENTED</a:t>
            </a:r>
          </a:p>
          <a:p>
            <a:pPr marL="457200" indent="-457200">
              <a:buFont typeface="Wingdings 2" panose="05020102010507070707" pitchFamily="18" charset="2"/>
              <a:buAutoNum type="arabicPeriod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Wingdings 2" panose="05020102010507070707" pitchFamily="18" charset="2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2795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2371E-EF40-4DCF-8A13-32D59A3B4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469544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  <a:br>
              <a:rPr lang="en-US" dirty="0"/>
            </a:br>
            <a:r>
              <a:rPr lang="en-US" dirty="0"/>
              <a:t>COMMENTS</a:t>
            </a:r>
            <a:br>
              <a:rPr lang="en-US" dirty="0"/>
            </a:br>
            <a:r>
              <a:rPr lang="en-US" dirty="0"/>
              <a:t>CONCERNS</a:t>
            </a:r>
          </a:p>
        </p:txBody>
      </p:sp>
      <p:pic>
        <p:nvPicPr>
          <p:cNvPr id="19458" name="Picture 2" descr="See the source image">
            <a:extLst>
              <a:ext uri="{FF2B5EF4-FFF2-40B4-BE49-F238E27FC236}">
                <a16:creationId xmlns:a16="http://schemas.microsoft.com/office/drawing/2014/main" id="{0A486DC2-C4DE-489D-AE7E-D7DC9FF537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8255" y="2341563"/>
            <a:ext cx="2175490" cy="3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081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1BA57-B38F-4553-B842-0B263E7B0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RUNNING ISSUES:</a:t>
            </a:r>
            <a:br>
              <a:rPr lang="en-US" dirty="0"/>
            </a:br>
            <a:r>
              <a:rPr lang="en-US" dirty="0"/>
              <a:t>COVID 19 HIGHLIGHTED THE NEED </a:t>
            </a:r>
            <a:r>
              <a:rPr lang="en-US" dirty="0">
                <a:solidFill>
                  <a:srgbClr val="FF0000"/>
                </a:solidFill>
              </a:rPr>
              <a:t>AND URGENCY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BC2AD-062A-43BA-B44F-973B8E47E9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OUT OF OUR 9 DISTRICTS 8 ARE IN TRANSITION</a:t>
            </a:r>
          </a:p>
          <a:p>
            <a:r>
              <a:rPr lang="en-US" sz="2000" dirty="0"/>
              <a:t>TRANSITION MEANS THEY DO NOT MEET THE MINIMUM OF 1,250 MEMBERS</a:t>
            </a:r>
          </a:p>
          <a:p>
            <a:r>
              <a:rPr lang="en-US" sz="2000" dirty="0"/>
              <a:t>OVER THE LAST 5 YEARS WE HAVE LOST AN AVERAGE OF 400 MEMBERS PER YEAR</a:t>
            </a:r>
          </a:p>
          <a:p>
            <a:r>
              <a:rPr lang="en-US" sz="2000" dirty="0"/>
              <a:t>LAST YEAR WE LOST OVER 800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C9ED9B41-736E-494D-8C26-0930F83898C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27263"/>
            <a:ext cx="5388496" cy="400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985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BDD09-6A97-4F62-98DD-3808375FA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OUR MULTIPLE DISTRICT</a:t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5FF154FC-E390-4824-82C7-1C689267C34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4175" y="2239169"/>
            <a:ext cx="30480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CD8323-6851-4CB7-A293-5DB88DB65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39" y="1323975"/>
            <a:ext cx="5194769" cy="5200650"/>
          </a:xfrm>
        </p:spPr>
        <p:txBody>
          <a:bodyPr>
            <a:normAutofit/>
          </a:bodyPr>
          <a:lstStyle/>
          <a:p>
            <a:r>
              <a:rPr lang="en-US" dirty="0"/>
              <a:t>DISTRICT 19 WAS BORN IN 1922 AS A SINGLE DISTRICT IN BC, WASHINGTON AND OREGON</a:t>
            </a:r>
          </a:p>
          <a:p>
            <a:r>
              <a:rPr lang="en-US" dirty="0"/>
              <a:t>OREGON WAS SEPERATED OUT AS DISTRICT 36 IN 1925</a:t>
            </a:r>
          </a:p>
          <a:p>
            <a:r>
              <a:rPr lang="en-US" dirty="0"/>
              <a:t>NORTH IDAHO WAS ADDED IN 1936</a:t>
            </a:r>
          </a:p>
          <a:p>
            <a:r>
              <a:rPr lang="en-US" dirty="0"/>
              <a:t>ALASKA WAS ADDED IN 1943 AND REMOVED IN 1949 TO JOIN WITH NORTHWEST TERRITORIES</a:t>
            </a:r>
          </a:p>
          <a:p>
            <a:r>
              <a:rPr lang="en-US" dirty="0"/>
              <a:t>MD 19 FORMED IN (47-48) OF 5 SUB DISTRICTS A THROUGH E</a:t>
            </a:r>
          </a:p>
          <a:p>
            <a:r>
              <a:rPr lang="en-US" dirty="0"/>
              <a:t>D AND E WERE SPLIT TO FORM D, E AND F (50-51)</a:t>
            </a:r>
          </a:p>
          <a:p>
            <a:r>
              <a:rPr lang="en-US" dirty="0"/>
              <a:t>C WAS REORGANIZED INTO C AND G IN (63-64)</a:t>
            </a:r>
          </a:p>
          <a:p>
            <a:r>
              <a:rPr lang="en-US" dirty="0"/>
              <a:t>A WAS REORGANIZED INTO A AND H IN (66-67)</a:t>
            </a:r>
          </a:p>
          <a:p>
            <a:r>
              <a:rPr lang="en-US" dirty="0"/>
              <a:t>A AND H REORGANIZED AGAIN CREATING I (70-71)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06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BD311-AC3C-4EF5-9822-24F00DE7E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THE PRESENT AND THE FUTURE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86BF1-D5D9-4AD2-9934-3F3296F113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MD 19 2020 TODAY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C9CA39B-D990-42D9-BB12-3A7B3CD05CC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925763"/>
            <a:ext cx="3113233" cy="365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39CBEA-8F2A-401C-8080-AA9694C2C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MD 19 2023 OUR FUTURE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29C0128A-E22A-4044-A38A-757FC46CFD2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658680"/>
            <a:ext cx="3240551" cy="378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881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425BF-C4E6-47D8-9D58-29C85A394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11325058" cy="1383819"/>
          </a:xfrm>
        </p:spPr>
        <p:txBody>
          <a:bodyPr>
            <a:normAutofit/>
          </a:bodyPr>
          <a:lstStyle/>
          <a:p>
            <a:r>
              <a:rPr lang="en-US" dirty="0"/>
              <a:t>HOW DID WE GET HERE? COUNCIL OF GOVERNORS VOTED TO CREATE A PLAN FROM THE STRATEGIC PLANNING COMMITTEE TO GO FROM 9 TO 5 DISTRICTS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3CDE4-D7D9-4123-9C97-F5D3CEDB7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1. Districts A and I merge into new District (L) with 97 clubs, 14 zones and 2,071 members</a:t>
            </a:r>
          </a:p>
          <a:p>
            <a:r>
              <a:rPr lang="en-US" sz="2000" b="1" dirty="0"/>
              <a:t>2. Merge Districts B and H into new District (0) with 76 clubs, 13 zones and 1,951 members</a:t>
            </a:r>
          </a:p>
          <a:p>
            <a:r>
              <a:rPr lang="en-US" sz="2000" b="1" dirty="0"/>
              <a:t>3. Merge Districts C and G into new District (N) with 82 clubs, 11 zones and 2,345 members</a:t>
            </a:r>
          </a:p>
          <a:p>
            <a:r>
              <a:rPr lang="en-US" sz="2000" b="1" dirty="0"/>
              <a:t>4. Move Zones E-1, E-2, E-3, E-9 and E-11 from District E into District F, creating new District S with 69 clubs, 13 zones and 1,751 members</a:t>
            </a:r>
          </a:p>
          <a:p>
            <a:r>
              <a:rPr lang="en-US" sz="2000" b="1" dirty="0"/>
              <a:t>5. Move Zones E-4, E-5, E-6, E-8, and E-10 from District E into District D, creating new District (I) </a:t>
            </a:r>
            <a:r>
              <a:rPr lang="en-US" sz="2000" b="1"/>
              <a:t>with 67 </a:t>
            </a:r>
            <a:r>
              <a:rPr lang="en-US" sz="2000" b="1" dirty="0"/>
              <a:t>clubs</a:t>
            </a:r>
            <a:r>
              <a:rPr lang="en-US" sz="2000" b="1"/>
              <a:t>, 13 </a:t>
            </a:r>
            <a:r>
              <a:rPr lang="en-US" sz="2000" b="1" dirty="0"/>
              <a:t>zones </a:t>
            </a:r>
            <a:r>
              <a:rPr lang="en-US" sz="2000" b="1"/>
              <a:t>and 1,499 </a:t>
            </a:r>
            <a:r>
              <a:rPr lang="en-US" sz="2000" b="1" dirty="0"/>
              <a:t>members</a:t>
            </a:r>
          </a:p>
        </p:txBody>
      </p:sp>
    </p:spTree>
    <p:extLst>
      <p:ext uri="{BB962C8B-B14F-4D97-AF65-F5344CB8AC3E}">
        <p14:creationId xmlns:p14="http://schemas.microsoft.com/office/powerpoint/2010/main" val="229809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77AD5-F039-44AA-8F9C-B831EB34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7"/>
            <a:ext cx="5108407" cy="128011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/>
              <a:t>How does this impact me </a:t>
            </a:r>
            <a:br>
              <a:rPr lang="en-US" sz="3100" dirty="0"/>
            </a:br>
            <a:r>
              <a:rPr lang="en-US" sz="3100" dirty="0"/>
              <a:t>OR my club?</a:t>
            </a:r>
            <a:br>
              <a:rPr lang="en-US" dirty="0"/>
            </a:br>
            <a:r>
              <a:rPr lang="en-US" dirty="0"/>
              <a:t>                                   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325A59F0-8801-4286-BE47-BBAE6DE3981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" t="12973" r="-1849" b="16752"/>
          <a:stretch/>
        </p:blipFill>
        <p:spPr bwMode="auto">
          <a:xfrm>
            <a:off x="581193" y="2423581"/>
            <a:ext cx="5362409" cy="346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ee the source image">
            <a:extLst>
              <a:ext uri="{FF2B5EF4-FFF2-40B4-BE49-F238E27FC236}">
                <a16:creationId xmlns:a16="http://schemas.microsoft.com/office/drawing/2014/main" id="{6140CFE8-6423-434F-87B0-B93EE720032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711" y="2345055"/>
            <a:ext cx="2371725" cy="34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53BAE4-C60C-452D-92A4-1174F7EFB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120" y="2102612"/>
            <a:ext cx="3952240" cy="395224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366E5EA-50AB-4A42-A676-B8F047EBFFB3}"/>
              </a:ext>
            </a:extLst>
          </p:cNvPr>
          <p:cNvSpPr txBox="1">
            <a:spLocks/>
          </p:cNvSpPr>
          <p:nvPr/>
        </p:nvSpPr>
        <p:spPr>
          <a:xfrm>
            <a:off x="6502400" y="534754"/>
            <a:ext cx="5108407" cy="12801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300" b="1" dirty="0">
                <a:solidFill>
                  <a:srgbClr val="C00000"/>
                </a:solidFill>
              </a:rPr>
              <a:t>NOTHING!!!</a:t>
            </a:r>
            <a:br>
              <a:rPr lang="en-US" dirty="0"/>
            </a:br>
            <a:r>
              <a:rPr lang="en-US" dirty="0"/>
              <a:t>                                  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6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87ED4-BD0C-4534-8B2F-AD37B10E6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COSTS TO THE NEW DISTRICT:</a:t>
            </a:r>
            <a:br>
              <a:rPr lang="en-US" dirty="0"/>
            </a:br>
            <a:endParaRPr lang="en-US" dirty="0"/>
          </a:p>
        </p:txBody>
      </p:sp>
      <p:pic>
        <p:nvPicPr>
          <p:cNvPr id="17410" name="Picture 2" descr="See the source image">
            <a:extLst>
              <a:ext uri="{FF2B5EF4-FFF2-40B4-BE49-F238E27FC236}">
                <a16:creationId xmlns:a16="http://schemas.microsoft.com/office/drawing/2014/main" id="{F2440E0C-F829-4FBD-8EAA-2E31A8A144A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" y="1819275"/>
            <a:ext cx="5815330" cy="454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13BA75-6FD2-40AF-A615-7F852CF90A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NEW ZONE BANNERS</a:t>
            </a:r>
          </a:p>
          <a:p>
            <a:r>
              <a:rPr lang="en-US" sz="2400" dirty="0"/>
              <a:t>NEW DISTRICT GOVERNOR BANNER</a:t>
            </a:r>
          </a:p>
          <a:p>
            <a:r>
              <a:rPr lang="en-US" sz="2400" dirty="0"/>
              <a:t>HOME CLUB BANNER</a:t>
            </a:r>
          </a:p>
          <a:p>
            <a:r>
              <a:rPr lang="en-US" sz="2400" dirty="0"/>
              <a:t>TRAVEL </a:t>
            </a:r>
          </a:p>
          <a:p>
            <a:r>
              <a:rPr lang="en-US" sz="2400" dirty="0"/>
              <a:t>MEETING EXPENSES</a:t>
            </a:r>
          </a:p>
        </p:txBody>
      </p:sp>
    </p:spTree>
    <p:extLst>
      <p:ext uri="{BB962C8B-B14F-4D97-AF65-F5344CB8AC3E}">
        <p14:creationId xmlns:p14="http://schemas.microsoft.com/office/powerpoint/2010/main" val="1630254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4FCCC-0EB9-4FCD-88DE-DAF60AFA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167" y="702156"/>
            <a:ext cx="8677108" cy="118872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LIONS CLUBS INTERNATIONAL</a:t>
            </a:r>
            <a:br>
              <a:rPr lang="en-US" sz="3600" dirty="0">
                <a:solidFill>
                  <a:srgbClr val="7030A0"/>
                </a:solidFill>
              </a:rPr>
            </a:br>
            <a:r>
              <a:rPr lang="en-US" sz="3600" dirty="0">
                <a:solidFill>
                  <a:srgbClr val="FFC000"/>
                </a:solidFill>
              </a:rPr>
              <a:t>REDISTRICTING GRANTS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171E3-577A-4892-89DE-A8547A6EB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APPLICATIONS MAY BE SUBMITTED FOR ONE OR MULTIPLE YEARS</a:t>
            </a:r>
          </a:p>
          <a:p>
            <a:r>
              <a:rPr lang="en-US" sz="2800" dirty="0"/>
              <a:t>GRANTS LIMITED TO $2.00 PER DISTRICT MEMBER FOR THE FIRST YEAR</a:t>
            </a:r>
          </a:p>
          <a:p>
            <a:r>
              <a:rPr lang="en-US" sz="2800" dirty="0"/>
              <a:t>GRANTS LIMITED TO $1.00 PER DISTRICT MEMBER FOR THE SECOND YEAR</a:t>
            </a:r>
          </a:p>
          <a:p>
            <a:r>
              <a:rPr lang="en-US" sz="2800" dirty="0"/>
              <a:t>GRANTS ALSO ADD $10.00 PER </a:t>
            </a:r>
            <a:r>
              <a:rPr lang="en-US" sz="2800" dirty="0">
                <a:solidFill>
                  <a:srgbClr val="FF0000"/>
                </a:solidFill>
              </a:rPr>
              <a:t>NEW MEMBER</a:t>
            </a:r>
            <a:r>
              <a:rPr lang="en-US" sz="2800" dirty="0">
                <a:solidFill>
                  <a:schemeClr val="tx1"/>
                </a:solidFill>
              </a:rPr>
              <a:t> ADDED EACH YEAR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398152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Words>792</Words>
  <Application>Microsoft Office PowerPoint</Application>
  <PresentationFormat>Widescreen</PresentationFormat>
  <Paragraphs>80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Franklin Gothic Book</vt:lpstr>
      <vt:lpstr>Franklin Gothic Demi</vt:lpstr>
      <vt:lpstr>Wingdings 2</vt:lpstr>
      <vt:lpstr>DividendVTI</vt:lpstr>
      <vt:lpstr>REDISTRICTING MULTIPLE DISTRICT 19 </vt:lpstr>
      <vt:lpstr> WHY?            WHAT HAS HAPPENED? </vt:lpstr>
      <vt:lpstr>LONG RUNNING ISSUES: COVID 19 HIGHLIGHTED THE NEED AND URGENCY</vt:lpstr>
      <vt:lpstr>HISTORY OF OUR MULTIPLE DISTRICT </vt:lpstr>
      <vt:lpstr>COMPARE THE PRESENT AND THE FUTURE </vt:lpstr>
      <vt:lpstr>HOW DID WE GET HERE? COUNCIL OF GOVERNORS VOTED TO CREATE A PLAN FROM THE STRATEGIC PLANNING COMMITTEE TO GO FROM 9 TO 5 DISTRICTS</vt:lpstr>
      <vt:lpstr>How does this impact me  OR my club?                                      </vt:lpstr>
      <vt:lpstr>THERE ARE COSTS TO THE NEW DISTRICT: </vt:lpstr>
      <vt:lpstr>LIONS CLUBS INTERNATIONAL REDISTRICTING GRANTS</vt:lpstr>
      <vt:lpstr> map of the directionS to accomplish redistricting</vt:lpstr>
      <vt:lpstr>WHY? NEW INSPIRED LEADERS                    MORE MEMBERS/MORE CLUBS</vt:lpstr>
      <vt:lpstr>NEW                       IDEAS                                         PROJECTS</vt:lpstr>
      <vt:lpstr>PLAN NEEDS TO BE FINALIZED</vt:lpstr>
      <vt:lpstr>DETAILS FOR DISTRICTS TO EXAMINE: CONSTITUTIONS &amp; BY-LAWS                CONSOLiDATE DISTRICT FUNDS</vt:lpstr>
      <vt:lpstr>Order of succession? Who serves as the new district governor?</vt:lpstr>
      <vt:lpstr>JANUARY 1, 2022</vt:lpstr>
      <vt:lpstr>MARCH 2022-MAY 2022</vt:lpstr>
      <vt:lpstr>END OF MAY OR JUNE 2022</vt:lpstr>
      <vt:lpstr>APPLICATION FOR REDISTRICTING MUST GO TO LCI BOARD BY AUGUST 1, 2022     VOTE FOR APPROVAL BY BOARD OCTOBER 1, 2022 </vt:lpstr>
      <vt:lpstr>IMPLEMENTATION OF REDISTRICTING JULY 1, 2023</vt:lpstr>
      <vt:lpstr>PowerPoint Presentation</vt:lpstr>
      <vt:lpstr>QUESTIONS? COMMENTS CONCERNS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REDISTRICTING MULTIPLE DISTRICT 19</dc:title>
  <dc:creator>Lyndon Harriman</dc:creator>
  <cp:lastModifiedBy>Lyndon Harriman</cp:lastModifiedBy>
  <cp:revision>9</cp:revision>
  <dcterms:created xsi:type="dcterms:W3CDTF">2021-08-12T20:08:21Z</dcterms:created>
  <dcterms:modified xsi:type="dcterms:W3CDTF">2021-09-08T22:25:50Z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